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sldIdLst>
    <p:sldId id="256" r:id="rId5"/>
    <p:sldId id="298" r:id="rId6"/>
    <p:sldId id="277" r:id="rId7"/>
    <p:sldId id="279" r:id="rId8"/>
    <p:sldId id="278" r:id="rId9"/>
    <p:sldId id="281" r:id="rId10"/>
    <p:sldId id="282" r:id="rId11"/>
    <p:sldId id="283" r:id="rId12"/>
    <p:sldId id="284" r:id="rId13"/>
    <p:sldId id="285" r:id="rId14"/>
    <p:sldId id="286" r:id="rId15"/>
    <p:sldId id="303" r:id="rId16"/>
    <p:sldId id="262" r:id="rId17"/>
    <p:sldId id="287" r:id="rId18"/>
    <p:sldId id="289" r:id="rId19"/>
    <p:sldId id="291" r:id="rId20"/>
    <p:sldId id="293" r:id="rId21"/>
    <p:sldId id="292" r:id="rId22"/>
    <p:sldId id="288" r:id="rId23"/>
    <p:sldId id="275" r:id="rId24"/>
    <p:sldId id="305" r:id="rId25"/>
    <p:sldId id="306" r:id="rId26"/>
    <p:sldId id="295" r:id="rId27"/>
    <p:sldId id="300" r:id="rId28"/>
    <p:sldId id="301" r:id="rId29"/>
    <p:sldId id="296" r:id="rId30"/>
    <p:sldId id="299" r:id="rId31"/>
    <p:sldId id="290" r:id="rId32"/>
    <p:sldId id="259" r:id="rId33"/>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32B0CD"/>
    <a:srgbClr val="004E74"/>
    <a:srgbClr val="32B1CE"/>
    <a:srgbClr val="81C0FF"/>
    <a:srgbClr val="0099FF"/>
    <a:srgbClr val="66FF33"/>
    <a:srgbClr val="004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130" d="100"/>
          <a:sy n="130" d="100"/>
        </p:scale>
        <p:origin x="330" y="-72"/>
      </p:cViewPr>
      <p:guideLst>
        <p:guide orient="horz" pos="2954"/>
        <p:guide pos="2880"/>
        <p:guide pos="5673"/>
        <p:guide pos="40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7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4A67883-92E7-4000-AEC0-9CEDF892DDAB}" type="slidenum">
              <a:rPr lang="en-US"/>
              <a:pPr/>
              <a:t>‹#›</a:t>
            </a:fld>
            <a:endParaRPr lang="en-US"/>
          </a:p>
        </p:txBody>
      </p:sp>
    </p:spTree>
    <p:extLst>
      <p:ext uri="{BB962C8B-B14F-4D97-AF65-F5344CB8AC3E}">
        <p14:creationId xmlns:p14="http://schemas.microsoft.com/office/powerpoint/2010/main" val="19090749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A67883-92E7-4000-AEC0-9CEDF892DDA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pPr defTabSz="914437"/>
            <a:fld id="{DE7245DE-3B16-4640-9F99-D690BC4E22EA}" type="slidenum">
              <a:rPr lang="en-US" smtClean="0">
                <a:latin typeface="Times New Roman" pitchFamily="18" charset="0"/>
                <a:ea typeface="ＭＳ Ｐゴシック" pitchFamily="34" charset="-128"/>
              </a:rPr>
              <a:pPr defTabSz="914437"/>
              <a:t>11</a:t>
            </a:fld>
            <a:endParaRPr lang="en-US" dirty="0" smtClean="0">
              <a:latin typeface="Times New Roman" pitchFamily="18" charset="0"/>
              <a:ea typeface="ＭＳ Ｐゴシック" pitchFamily="34" charset="-128"/>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 typeface="Symbol" pitchFamily="18" charset="2"/>
              <a:buNone/>
            </a:pPr>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is the textbook definition of a crisis. Negative outcome, reputation damage, interrupts normal operations, can threaten the existence of the company.</a:t>
            </a:r>
          </a:p>
          <a:p>
            <a:r>
              <a:rPr lang="en-US" sz="1600" dirty="0" smtClean="0"/>
              <a:t>Look at the list of possibilities … but know they are endless.</a:t>
            </a:r>
          </a:p>
          <a:p>
            <a:r>
              <a:rPr lang="en-US" sz="1600" dirty="0" smtClean="0"/>
              <a:t>Unfortunately it often takes a crisis to move organizations to create a plan. Don’t wait for a crisis to occur because no company, no city, no country, no individual is immune.</a:t>
            </a:r>
            <a:endParaRPr lang="en-US" sz="1600"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9699" y="4266281"/>
            <a:ext cx="5486400" cy="4337891"/>
          </a:xfrm>
        </p:spPr>
        <p:txBody>
          <a:bodyPr>
            <a:noAutofit/>
          </a:bodyPr>
          <a:lstStyle/>
          <a:p>
            <a:pPr>
              <a:spcBef>
                <a:spcPts val="0"/>
              </a:spcBef>
            </a:pPr>
            <a:r>
              <a:rPr lang="en-US" sz="1600" dirty="0" smtClean="0"/>
              <a:t>Here are the common denominators.</a:t>
            </a:r>
          </a:p>
          <a:p>
            <a:pPr>
              <a:spcBef>
                <a:spcPts val="0"/>
              </a:spcBef>
            </a:pPr>
            <a:r>
              <a:rPr lang="en-US" sz="1600" dirty="0" smtClean="0"/>
              <a:t>Some crises are “slow burn” … you have warning such as a multi-phase communication plan regarding the closing of the Brevard campus and weather emergencies,</a:t>
            </a:r>
          </a:p>
          <a:p>
            <a:pPr>
              <a:spcBef>
                <a:spcPts val="0"/>
              </a:spcBef>
              <a:buFontTx/>
              <a:buChar char="•"/>
            </a:pPr>
            <a:r>
              <a:rPr lang="en-US" sz="1600" dirty="0" smtClean="0"/>
              <a:t>Some are unexpected … handled media relations about the reopening of the investigation into the death of a former student, an alleged sexual assault on campus (which was not true and we knew it, but couldn’t say it), </a:t>
            </a:r>
          </a:p>
          <a:p>
            <a:pPr>
              <a:spcBef>
                <a:spcPts val="0"/>
              </a:spcBef>
              <a:buFontTx/>
              <a:buChar char="•"/>
            </a:pPr>
            <a:r>
              <a:rPr lang="en-US" sz="1600" dirty="0" smtClean="0"/>
              <a:t>At Rollins we began to implement the Incident Command System (ICS), a standardized, on-scene, all-hazards incident management approach.</a:t>
            </a:r>
          </a:p>
          <a:p>
            <a:pPr>
              <a:spcBef>
                <a:spcPts val="0"/>
              </a:spcBef>
              <a:buFontTx/>
              <a:buChar char="•"/>
            </a:pPr>
            <a:r>
              <a:rPr lang="en-US" sz="1600" dirty="0" smtClean="0"/>
              <a:t>With an electric utility, weather and injury are the most prevalent crises we would face. It’s a dangerous business.</a:t>
            </a:r>
          </a:p>
          <a:p>
            <a:pPr>
              <a:spcBef>
                <a:spcPts val="0"/>
              </a:spcBef>
              <a:buFontTx/>
              <a:buChar char="•"/>
            </a:pPr>
            <a:r>
              <a:rPr lang="en-US" sz="1600" dirty="0" smtClean="0"/>
              <a:t>In a large-scale weather emergency, at Duke, we implement a Joint Information Center – can handle communication from NC if Florida is affected and vice versa.</a:t>
            </a:r>
            <a:endParaRPr lang="en-US" sz="1600"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eaLnBrk="1" hangingPunct="1"/>
            <a:endParaRPr lang="en-US" dirty="0" smtClean="0">
              <a:ea typeface="ＭＳ Ｐゴシック" pitchFamily="34" charset="-128"/>
            </a:endParaRPr>
          </a:p>
          <a:p>
            <a:pPr>
              <a:defRPr/>
            </a:pPr>
            <a:r>
              <a:rPr lang="en-US" sz="1600" dirty="0" smtClean="0"/>
              <a:t>PR is excellent when integral part of organization’s strategic management process and managed strategically.</a:t>
            </a:r>
          </a:p>
          <a:p>
            <a:pPr>
              <a:defRPr/>
            </a:pPr>
            <a:r>
              <a:rPr lang="en-US" sz="1600" dirty="0" smtClean="0"/>
              <a:t>PR is managed strategically when it identifies stakeholders and resolves issues. </a:t>
            </a:r>
          </a:p>
          <a:p>
            <a:pPr>
              <a:buFont typeface="Arial" pitchFamily="34" charset="0"/>
              <a:buChar char="•"/>
              <a:defRPr/>
            </a:pPr>
            <a:r>
              <a:rPr lang="en-US" sz="1600" dirty="0" smtClean="0"/>
              <a:t>PR head part of top management – If you don’t have a seat at the table have great relationships with those that do.</a:t>
            </a:r>
          </a:p>
          <a:p>
            <a:pPr>
              <a:buFont typeface="Arial" pitchFamily="34" charset="0"/>
              <a:buChar char="•"/>
              <a:defRPr/>
            </a:pPr>
            <a:r>
              <a:rPr lang="en-US" sz="1600" dirty="0" smtClean="0"/>
              <a:t>Programs build relationships with key stakeholders.</a:t>
            </a:r>
          </a:p>
          <a:p>
            <a:pPr>
              <a:buFont typeface="Arial" pitchFamily="34" charset="0"/>
              <a:buChar char="•"/>
              <a:defRPr/>
            </a:pPr>
            <a:r>
              <a:rPr lang="en-US" sz="1600" dirty="0" smtClean="0"/>
              <a:t>PR identifies and ranks stakeholders.</a:t>
            </a:r>
          </a:p>
          <a:p>
            <a:pPr>
              <a:buFont typeface="Arial" pitchFamily="34" charset="0"/>
              <a:buChar char="•"/>
              <a:defRPr/>
            </a:pPr>
            <a:r>
              <a:rPr lang="en-US" sz="1600" dirty="0" smtClean="0"/>
              <a:t>Ongoing plan is developed for each key stakeholder.</a:t>
            </a:r>
          </a:p>
          <a:p>
            <a:pPr>
              <a:buFont typeface="Arial" pitchFamily="34" charset="0"/>
              <a:buChar char="•"/>
              <a:defRPr/>
            </a:pPr>
            <a:r>
              <a:rPr lang="en-US" sz="1600" dirty="0" smtClean="0"/>
              <a:t>Segments large publics into smaller publics.</a:t>
            </a:r>
          </a:p>
          <a:p>
            <a:pPr>
              <a:buFont typeface="Arial" pitchFamily="34" charset="0"/>
              <a:buChar char="•"/>
              <a:defRPr/>
            </a:pPr>
            <a:r>
              <a:rPr lang="en-US" sz="1600" dirty="0" smtClean="0"/>
              <a:t>Issues management is part of two-way symmetrical program for early identification of crises.</a:t>
            </a:r>
          </a:p>
          <a:p>
            <a:pPr eaLnBrk="1" hangingPunct="1">
              <a:buFontTx/>
              <a:buChar char="•"/>
            </a:pP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defRPr/>
            </a:pPr>
            <a:r>
              <a:rPr lang="en-US" sz="1600" dirty="0" smtClean="0"/>
              <a:t>There are five stages of a crisis … focus on two:</a:t>
            </a:r>
          </a:p>
          <a:p>
            <a:pPr marL="514350" indent="-514350">
              <a:defRPr/>
            </a:pPr>
            <a:r>
              <a:rPr lang="en-US" sz="1600" dirty="0" smtClean="0"/>
              <a:t>Detection and Prevention and Preparation. </a:t>
            </a:r>
          </a:p>
          <a:p>
            <a:pPr marL="514350" indent="-514350">
              <a:defRPr/>
            </a:pPr>
            <a:endParaRPr lang="en-US" sz="1600" dirty="0" smtClean="0"/>
          </a:p>
          <a:p>
            <a:pPr marL="514350" indent="-514350">
              <a:spcBef>
                <a:spcPts val="0"/>
              </a:spcBef>
              <a:buFont typeface="+mj-lt"/>
              <a:buAutoNum type="arabicPeriod"/>
              <a:defRPr/>
            </a:pPr>
            <a:r>
              <a:rPr lang="en-US" sz="1600" dirty="0" smtClean="0"/>
              <a:t>Detection</a:t>
            </a:r>
          </a:p>
          <a:p>
            <a:pPr marL="514350" indent="-514350">
              <a:spcBef>
                <a:spcPts val="0"/>
              </a:spcBef>
              <a:buFont typeface="+mj-lt"/>
              <a:buAutoNum type="arabicPeriod"/>
              <a:defRPr/>
            </a:pPr>
            <a:r>
              <a:rPr lang="en-US" sz="1600" dirty="0" smtClean="0"/>
              <a:t>Prevention/preparation</a:t>
            </a:r>
          </a:p>
          <a:p>
            <a:pPr marL="514350" indent="-514350">
              <a:spcBef>
                <a:spcPts val="0"/>
              </a:spcBef>
              <a:buFont typeface="+mj-lt"/>
              <a:buAutoNum type="arabicPeriod"/>
              <a:defRPr/>
            </a:pPr>
            <a:r>
              <a:rPr lang="en-US" sz="1600" dirty="0" smtClean="0"/>
              <a:t>Containment</a:t>
            </a:r>
          </a:p>
          <a:p>
            <a:pPr marL="514350" indent="-514350">
              <a:spcBef>
                <a:spcPts val="0"/>
              </a:spcBef>
              <a:buFont typeface="+mj-lt"/>
              <a:buAutoNum type="arabicPeriod"/>
              <a:defRPr/>
            </a:pPr>
            <a:r>
              <a:rPr lang="en-US" sz="1600" dirty="0" smtClean="0"/>
              <a:t>Recovery</a:t>
            </a:r>
          </a:p>
          <a:p>
            <a:pPr marL="514350" indent="-514350">
              <a:spcBef>
                <a:spcPts val="0"/>
              </a:spcBef>
              <a:buFont typeface="+mj-lt"/>
              <a:buAutoNum type="arabicPeriod"/>
              <a:defRPr/>
            </a:pPr>
            <a:r>
              <a:rPr lang="en-US" sz="1600" dirty="0" smtClean="0"/>
              <a:t>Learning</a:t>
            </a:r>
          </a:p>
          <a:p>
            <a:pPr marL="514350" indent="-514350">
              <a:spcBef>
                <a:spcPts val="0"/>
              </a:spcBef>
              <a:buFont typeface="+mj-lt"/>
              <a:buAutoNum type="arabicPeriod"/>
              <a:defRPr/>
            </a:pPr>
            <a:endParaRPr lang="en-US" sz="1600" dirty="0" smtClean="0"/>
          </a:p>
          <a:p>
            <a:r>
              <a:rPr lang="en-US" sz="1600" dirty="0" smtClean="0"/>
              <a:t>Before, during and after crises continue the scans.</a:t>
            </a:r>
          </a:p>
          <a:p>
            <a:r>
              <a:rPr lang="en-US" sz="1600" dirty="0" smtClean="0"/>
              <a:t>Watch your industry for crises and evaluate if that can happen in your organization. These are </a:t>
            </a:r>
            <a:r>
              <a:rPr lang="en-US" sz="1600" dirty="0" err="1" smtClean="0"/>
              <a:t>prodromes</a:t>
            </a:r>
            <a:r>
              <a:rPr lang="en-US" sz="1600" dirty="0" smtClean="0"/>
              <a:t> or warnings. The </a:t>
            </a:r>
            <a:r>
              <a:rPr lang="en-US" sz="1600" dirty="0" err="1" smtClean="0"/>
              <a:t>prodrome</a:t>
            </a:r>
            <a:r>
              <a:rPr lang="en-US" sz="1600" dirty="0" smtClean="0"/>
              <a:t> for the Costa Concordia was the Titanic!</a:t>
            </a:r>
          </a:p>
          <a:p>
            <a:pPr marL="514350" indent="-514350">
              <a:spcBef>
                <a:spcPts val="0"/>
              </a:spcBef>
              <a:defRPr/>
            </a:pPr>
            <a:endParaRPr lang="en-US" sz="1600" dirty="0" smtClean="0"/>
          </a:p>
          <a:p>
            <a:endParaRPr lang="en-US"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Tylenol is a great example of a company that put people before profits.</a:t>
            </a:r>
            <a:endParaRPr lang="en-US"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pPr defTabSz="914437"/>
            <a:fld id="{E7673A09-F19C-4055-96DF-6FEC3E27EE06}" type="slidenum">
              <a:rPr lang="en-US" smtClean="0">
                <a:latin typeface="Times New Roman" pitchFamily="18" charset="0"/>
                <a:ea typeface="ＭＳ Ｐゴシック" pitchFamily="34" charset="-128"/>
              </a:rPr>
              <a:pPr defTabSz="914437"/>
              <a:t>17</a:t>
            </a:fld>
            <a:endParaRPr lang="en-US" dirty="0" smtClean="0">
              <a:latin typeface="Times New Roman" pitchFamily="18" charset="0"/>
              <a:ea typeface="ＭＳ Ｐゴシック" pitchFamily="34" charset="-128"/>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xfrm>
            <a:off x="685800" y="4343399"/>
            <a:ext cx="5715000" cy="4437043"/>
          </a:xfrm>
          <a:noFill/>
        </p:spPr>
        <p:txBody>
          <a:bodyPr wrap="square" numCol="1" anchor="t" anchorCtr="0" compatLnSpc="1">
            <a:prstTxWarp prst="textNoShape">
              <a:avLst/>
            </a:prstTxWarp>
          </a:bodyPr>
          <a:lstStyle/>
          <a:p>
            <a:pPr eaLnBrk="1" hangingPunct="1"/>
            <a:r>
              <a:rPr lang="en-US" sz="1400" b="1" dirty="0" smtClean="0">
                <a:ea typeface="ＭＳ Ｐゴシック" pitchFamily="34" charset="-128"/>
              </a:rPr>
              <a:t>Environmental impacts are blurring the lines:</a:t>
            </a:r>
          </a:p>
          <a:p>
            <a:pPr eaLnBrk="1" hangingPunct="1">
              <a:buFontTx/>
              <a:buChar char="•"/>
            </a:pPr>
            <a:r>
              <a:rPr lang="en-US" sz="1400" dirty="0" smtClean="0">
                <a:ea typeface="ＭＳ Ｐゴシック" pitchFamily="34" charset="-128"/>
              </a:rPr>
              <a:t>Shrinking of traditional media</a:t>
            </a:r>
          </a:p>
          <a:p>
            <a:pPr lvl="1" eaLnBrk="1" hangingPunct="1">
              <a:buFontTx/>
              <a:buChar char="•"/>
            </a:pPr>
            <a:r>
              <a:rPr lang="en-US" sz="1400" dirty="0" smtClean="0">
                <a:ea typeface="ＭＳ Ｐゴシック" pitchFamily="34" charset="-128"/>
              </a:rPr>
              <a:t>Can’t rely on publicity to reach audience</a:t>
            </a:r>
          </a:p>
          <a:p>
            <a:pPr lvl="1" eaLnBrk="1" hangingPunct="1">
              <a:buFontTx/>
              <a:buChar char="•"/>
            </a:pPr>
            <a:r>
              <a:rPr lang="en-US" sz="1400" dirty="0" smtClean="0">
                <a:ea typeface="ＭＳ Ｐゴシック" pitchFamily="34" charset="-128"/>
              </a:rPr>
              <a:t>Reduction in advertising (fewer outlets/smaller budgets)</a:t>
            </a:r>
          </a:p>
          <a:p>
            <a:pPr eaLnBrk="1" hangingPunct="1">
              <a:buFontTx/>
              <a:buChar char="•"/>
            </a:pPr>
            <a:r>
              <a:rPr lang="en-US" sz="1400" dirty="0" smtClean="0">
                <a:ea typeface="ＭＳ Ｐゴシック" pitchFamily="34" charset="-128"/>
              </a:rPr>
              <a:t>Growth of social and new media</a:t>
            </a:r>
          </a:p>
          <a:p>
            <a:pPr eaLnBrk="1" hangingPunct="1">
              <a:buFontTx/>
              <a:buChar char="•"/>
            </a:pPr>
            <a:r>
              <a:rPr lang="en-US" sz="1400" dirty="0" smtClean="0">
                <a:ea typeface="ＭＳ Ｐゴシック" pitchFamily="34" charset="-128"/>
              </a:rPr>
              <a:t>“Citizen” journalism</a:t>
            </a:r>
          </a:p>
          <a:p>
            <a:pPr eaLnBrk="1" hangingPunct="1">
              <a:buFontTx/>
              <a:buChar char="•"/>
            </a:pPr>
            <a:r>
              <a:rPr lang="en-US" sz="1400" dirty="0" smtClean="0">
                <a:ea typeface="ＭＳ Ｐゴシック" pitchFamily="34" charset="-128"/>
              </a:rPr>
              <a:t>New tools like Rave Alert</a:t>
            </a:r>
          </a:p>
          <a:p>
            <a:pPr eaLnBrk="1" hangingPunct="1">
              <a:buFontTx/>
              <a:buChar char="•"/>
            </a:pPr>
            <a:endParaRPr lang="en-US" sz="1400" dirty="0" smtClean="0">
              <a:ea typeface="ＭＳ Ｐゴシック" pitchFamily="34" charset="-128"/>
            </a:endParaRPr>
          </a:p>
          <a:p>
            <a:pPr marL="0" indent="0">
              <a:buFont typeface="Arial" charset="0"/>
              <a:buNone/>
              <a:defRPr/>
            </a:pPr>
            <a:r>
              <a:rPr lang="en-US" sz="1400" b="1" dirty="0" smtClean="0"/>
              <a:t>Virginia Tech &amp; </a:t>
            </a:r>
            <a:r>
              <a:rPr lang="en-US" sz="1400" b="1" dirty="0" err="1" smtClean="0"/>
              <a:t>Facebook</a:t>
            </a:r>
            <a:endParaRPr lang="en-US" sz="1400" b="1" dirty="0" smtClean="0"/>
          </a:p>
          <a:p>
            <a:pPr marL="400050" indent="-457200">
              <a:defRPr/>
            </a:pPr>
            <a:r>
              <a:rPr lang="en-US" sz="1400" dirty="0" smtClean="0">
                <a:ea typeface="ＭＳ Ｐゴシック" pitchFamily="34" charset="-128"/>
              </a:rPr>
              <a:t>This tragedy was a turning point.</a:t>
            </a:r>
          </a:p>
          <a:p>
            <a:pPr marL="400050" indent="-457200">
              <a:defRPr/>
            </a:pPr>
            <a:r>
              <a:rPr lang="en-US" sz="1400" dirty="0" smtClean="0">
                <a:ea typeface="ＭＳ Ｐゴシック" pitchFamily="34" charset="-128"/>
              </a:rPr>
              <a:t>Previously a fun network, but media was getting info from </a:t>
            </a:r>
            <a:r>
              <a:rPr lang="en-US" sz="1400" dirty="0" err="1" smtClean="0">
                <a:ea typeface="ＭＳ Ｐゴシック" pitchFamily="34" charset="-128"/>
              </a:rPr>
              <a:t>Facebook</a:t>
            </a:r>
            <a:r>
              <a:rPr lang="en-US" sz="1400" dirty="0" smtClean="0">
                <a:ea typeface="ＭＳ Ｐゴシック" pitchFamily="34" charset="-128"/>
              </a:rPr>
              <a:t>.</a:t>
            </a:r>
          </a:p>
          <a:p>
            <a:pPr marL="400050" indent="-457200">
              <a:defRPr/>
            </a:pPr>
            <a:r>
              <a:rPr lang="en-US" sz="1400" dirty="0" smtClean="0">
                <a:ea typeface="ＭＳ Ｐゴシック" pitchFamily="34" charset="-128"/>
              </a:rPr>
              <a:t>College </a:t>
            </a:r>
            <a:r>
              <a:rPr lang="en-US" sz="1400" dirty="0" err="1" smtClean="0">
                <a:ea typeface="ＭＳ Ｐゴシック" pitchFamily="34" charset="-128"/>
              </a:rPr>
              <a:t>webserver</a:t>
            </a:r>
            <a:r>
              <a:rPr lang="en-US" sz="1400" dirty="0" smtClean="0">
                <a:ea typeface="ＭＳ Ｐゴシック" pitchFamily="34" charset="-128"/>
              </a:rPr>
              <a:t> was down, cell phones were jammed, emergency service agencies in discovery.</a:t>
            </a:r>
          </a:p>
          <a:p>
            <a:pPr marL="400050" indent="-457200">
              <a:defRPr/>
            </a:pPr>
            <a:r>
              <a:rPr lang="en-US" sz="1400" dirty="0" smtClean="0">
                <a:ea typeface="ＭＳ Ｐゴシック" pitchFamily="34" charset="-128"/>
              </a:rPr>
              <a:t>Students posted to </a:t>
            </a:r>
            <a:r>
              <a:rPr lang="en-US" sz="1400" dirty="0" err="1" smtClean="0">
                <a:ea typeface="ＭＳ Ｐゴシック" pitchFamily="34" charset="-128"/>
              </a:rPr>
              <a:t>Facebook</a:t>
            </a:r>
            <a:r>
              <a:rPr lang="en-US" sz="1400" dirty="0" smtClean="0">
                <a:ea typeface="ＭＳ Ｐゴシック" pitchFamily="34" charset="-128"/>
              </a:rPr>
              <a:t>, uploaded photos to </a:t>
            </a:r>
            <a:r>
              <a:rPr lang="en-US" sz="1400" dirty="0" err="1" smtClean="0">
                <a:ea typeface="ＭＳ Ｐゴシック" pitchFamily="34" charset="-128"/>
              </a:rPr>
              <a:t>Flickr</a:t>
            </a:r>
            <a:r>
              <a:rPr lang="en-US" sz="1400" dirty="0" smtClean="0">
                <a:ea typeface="ＭＳ Ｐゴシック" pitchFamily="34" charset="-128"/>
              </a:rPr>
              <a:t> and blogged.</a:t>
            </a:r>
          </a:p>
          <a:p>
            <a:pPr eaLnBrk="1" hangingPunct="1">
              <a:buFontTx/>
              <a:buChar char="•"/>
            </a:pPr>
            <a:endParaRPr lang="en-US"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buFont typeface="Arial" pitchFamily="34" charset="0"/>
              <a:buChar char="•"/>
            </a:pPr>
            <a:r>
              <a:rPr lang="en-US" sz="1400" dirty="0" smtClean="0">
                <a:ea typeface="ＭＳ Ｐゴシック" pitchFamily="34" charset="-128"/>
              </a:rPr>
              <a:t>Start communications as soon as possible in the “Golden Hour” – the first hour following notification that the crisis has occurred.</a:t>
            </a:r>
          </a:p>
          <a:p>
            <a:pPr>
              <a:spcBef>
                <a:spcPts val="0"/>
              </a:spcBef>
              <a:buFont typeface="Arial" pitchFamily="34" charset="0"/>
              <a:buChar char="•"/>
            </a:pPr>
            <a:r>
              <a:rPr lang="en-US" sz="1400" dirty="0" smtClean="0">
                <a:ea typeface="ＭＳ Ｐゴシック" pitchFamily="34" charset="-128"/>
              </a:rPr>
              <a:t>If accurate data isn’t transmitted … inaccurate data is.</a:t>
            </a:r>
          </a:p>
          <a:p>
            <a:pPr>
              <a:spcBef>
                <a:spcPts val="0"/>
              </a:spcBef>
              <a:buFont typeface="Arial" pitchFamily="34" charset="0"/>
              <a:buChar char="•"/>
            </a:pPr>
            <a:r>
              <a:rPr lang="en-US" sz="1400" dirty="0" smtClean="0">
                <a:ea typeface="ＭＳ Ｐゴシック" pitchFamily="34" charset="-128"/>
              </a:rPr>
              <a:t>They’re going to do the story with or without you … you should participate and try to control the messages. With social media, today organizations have an hour to respond.</a:t>
            </a:r>
          </a:p>
          <a:p>
            <a:pPr>
              <a:spcBef>
                <a:spcPts val="0"/>
              </a:spcBef>
              <a:buFont typeface="Arial" pitchFamily="34" charset="0"/>
              <a:buChar char="•"/>
            </a:pPr>
            <a:r>
              <a:rPr lang="en-US" sz="1400" dirty="0" smtClean="0">
                <a:ea typeface="ＭＳ Ｐゴシック" pitchFamily="34" charset="-128"/>
              </a:rPr>
              <a:t>Have plans, stock messages.</a:t>
            </a:r>
          </a:p>
          <a:p>
            <a:pPr>
              <a:spcBef>
                <a:spcPts val="0"/>
              </a:spcBef>
              <a:buFont typeface="Arial" pitchFamily="34" charset="0"/>
              <a:buChar char="•"/>
            </a:pPr>
            <a:r>
              <a:rPr lang="en-US" sz="1400" dirty="0" smtClean="0">
                <a:ea typeface="ＭＳ Ｐゴシック" pitchFamily="34" charset="-128"/>
              </a:rPr>
              <a:t>The tools … traditional media vs. social media.</a:t>
            </a:r>
          </a:p>
          <a:p>
            <a:pPr>
              <a:spcBef>
                <a:spcPts val="0"/>
              </a:spcBef>
              <a:buFont typeface="Arial" pitchFamily="34" charset="0"/>
              <a:buChar char="•"/>
            </a:pPr>
            <a:r>
              <a:rPr lang="en-US" sz="1400" dirty="0" smtClean="0">
                <a:ea typeface="ＭＳ Ｐゴシック" pitchFamily="34" charset="-128"/>
              </a:rPr>
              <a:t>Doing the story with or without you … best to be involved and manage the story.</a:t>
            </a:r>
          </a:p>
          <a:p>
            <a:pPr>
              <a:spcBef>
                <a:spcPts val="0"/>
              </a:spcBef>
              <a:buFont typeface="Arial" pitchFamily="34" charset="0"/>
              <a:buChar char="•"/>
            </a:pPr>
            <a:r>
              <a:rPr lang="en-US" sz="1400" dirty="0" smtClean="0">
                <a:ea typeface="ＭＳ Ｐゴシック" pitchFamily="34" charset="-128"/>
              </a:rPr>
              <a:t>Do not assume the crisis will go away.</a:t>
            </a:r>
          </a:p>
          <a:p>
            <a:pPr>
              <a:spcBef>
                <a:spcPts val="0"/>
              </a:spcBef>
              <a:buFont typeface="Arial" pitchFamily="34" charset="0"/>
              <a:buChar char="•"/>
            </a:pPr>
            <a:r>
              <a:rPr lang="en-US" sz="1400" dirty="0" smtClean="0">
                <a:ea typeface="ＭＳ Ｐゴシック" pitchFamily="34" charset="-128"/>
              </a:rPr>
              <a:t>Media can become adversarial … they believe they are there to protect the public.</a:t>
            </a:r>
          </a:p>
          <a:p>
            <a:pPr>
              <a:spcBef>
                <a:spcPts val="0"/>
              </a:spcBef>
            </a:pPr>
            <a:endParaRPr lang="en-US" sz="1400" dirty="0" smtClean="0">
              <a:ea typeface="ＭＳ Ｐゴシック" pitchFamily="34" charset="-128"/>
            </a:endParaRPr>
          </a:p>
          <a:p>
            <a:pPr>
              <a:spcBef>
                <a:spcPts val="0"/>
              </a:spcBef>
            </a:pPr>
            <a:r>
              <a:rPr lang="en-US" sz="1400" dirty="0" smtClean="0">
                <a:ea typeface="ＭＳ Ｐゴシック" pitchFamily="34" charset="-128"/>
              </a:rPr>
              <a:t>Rudi </a:t>
            </a:r>
            <a:r>
              <a:rPr lang="en-US" sz="1400" dirty="0" err="1" smtClean="0">
                <a:ea typeface="ＭＳ Ｐゴシック" pitchFamily="34" charset="-128"/>
              </a:rPr>
              <a:t>Guiliani</a:t>
            </a:r>
            <a:r>
              <a:rPr lang="en-US" sz="1400" dirty="0" smtClean="0">
                <a:ea typeface="ＭＳ Ｐゴシック" pitchFamily="34" charset="-128"/>
              </a:rPr>
              <a:t> spoke immediately and often. </a:t>
            </a:r>
          </a:p>
          <a:p>
            <a:pPr>
              <a:spcBef>
                <a:spcPts val="0"/>
              </a:spcBef>
            </a:pPr>
            <a:r>
              <a:rPr lang="en-US" sz="1400" dirty="0" smtClean="0">
                <a:ea typeface="ＭＳ Ｐゴシック" pitchFamily="34" charset="-128"/>
              </a:rPr>
              <a:t>Tiger Woods didn’t speak for months.</a:t>
            </a:r>
          </a:p>
        </p:txBody>
      </p:sp>
      <p:sp>
        <p:nvSpPr>
          <p:cNvPr id="61444" name="Slide Number Placeholder 3"/>
          <p:cNvSpPr>
            <a:spLocks noGrp="1"/>
          </p:cNvSpPr>
          <p:nvPr>
            <p:ph type="sldNum" sz="quarter" idx="5"/>
          </p:nvPr>
        </p:nvSpPr>
        <p:spPr bwMode="auto">
          <a:noFill/>
          <a:ln>
            <a:miter lim="800000"/>
            <a:headEnd/>
            <a:tailEnd/>
          </a:ln>
        </p:spPr>
        <p:txBody>
          <a:bodyPr/>
          <a:lstStyle/>
          <a:p>
            <a:fld id="{2F2015B0-1B6C-4936-B89F-474825BDF360}" type="slidenum">
              <a:rPr lang="en-US" smtClean="0">
                <a:latin typeface="Arial" charset="0"/>
                <a:ea typeface="ＭＳ Ｐゴシック" pitchFamily="34" charset="-128"/>
              </a:rPr>
              <a:pPr/>
              <a:t>18</a:t>
            </a:fld>
            <a:endParaRPr lang="en-US" smtClean="0">
              <a:latin typeface="Arial"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a:lstStyle/>
          <a:p>
            <a:pPr defTabSz="914437"/>
            <a:fld id="{8D3EB208-2CCE-4122-B72A-52A16C238A5F}" type="slidenum">
              <a:rPr lang="en-US" smtClean="0">
                <a:latin typeface="Times New Roman" pitchFamily="18" charset="0"/>
                <a:ea typeface="ＭＳ Ｐゴシック" pitchFamily="34" charset="-128"/>
              </a:rPr>
              <a:pPr defTabSz="914437"/>
              <a:t>19</a:t>
            </a:fld>
            <a:endParaRPr lang="en-US" dirty="0" smtClean="0">
              <a:latin typeface="Times New Roman" pitchFamily="18" charset="0"/>
              <a:ea typeface="ＭＳ Ｐゴシック" pitchFamily="34" charset="-128"/>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r>
              <a:rPr lang="en-US" sz="1600" dirty="0" smtClean="0">
                <a:ea typeface="ＭＳ Ｐゴシック" pitchFamily="34" charset="-128"/>
              </a:rPr>
              <a:t>Media may seek out employees and the community for feedback.</a:t>
            </a:r>
          </a:p>
          <a:p>
            <a:pPr>
              <a:buFontTx/>
              <a:buChar char="•"/>
            </a:pPr>
            <a:r>
              <a:rPr lang="en-US" sz="1600" dirty="0" smtClean="0">
                <a:ea typeface="ＭＳ Ｐゴシック" pitchFamily="34" charset="-128"/>
              </a:rPr>
              <a:t>Prepare your employees and your community advocates.</a:t>
            </a:r>
          </a:p>
          <a:p>
            <a:pPr>
              <a:buFontTx/>
              <a:buChar char="•"/>
            </a:pPr>
            <a:r>
              <a:rPr lang="en-US" sz="1600" dirty="0" smtClean="0">
                <a:ea typeface="ＭＳ Ｐゴシック" pitchFamily="34" charset="-128"/>
              </a:rPr>
              <a:t>Third party endorsements have a lot of credibility.</a:t>
            </a:r>
          </a:p>
          <a:p>
            <a:pPr eaLnBrk="1" hangingPunct="1">
              <a:buFontTx/>
              <a:buChar char="•"/>
            </a:pPr>
            <a:endParaRPr lang="en-US" dirty="0" smtClean="0">
              <a:ea typeface="ＭＳ Ｐゴシック" pitchFamily="34" charset="-128"/>
            </a:endParaRPr>
          </a:p>
          <a:p>
            <a:pPr eaLnBrk="1" hangingPunct="1"/>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Crises … images of some of the most memorable in the last decade.</a:t>
            </a:r>
            <a:endParaRPr lang="en-US" sz="1600"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spcBef>
                <a:spcPts val="0"/>
              </a:spcBef>
            </a:pPr>
            <a:r>
              <a:rPr lang="en-US" sz="1600" dirty="0" smtClean="0"/>
              <a:t>Plan for crises ranked high in probability and damage.</a:t>
            </a:r>
          </a:p>
          <a:p>
            <a:pPr marL="0" lvl="1">
              <a:spcBef>
                <a:spcPts val="0"/>
              </a:spcBef>
              <a:buFont typeface="Arial" pitchFamily="34" charset="0"/>
              <a:buChar char="•"/>
            </a:pPr>
            <a:r>
              <a:rPr lang="en-US" sz="1600" dirty="0" smtClean="0"/>
              <a:t>Utility – storms, injuries, unhappy customers.</a:t>
            </a:r>
          </a:p>
          <a:p>
            <a:pPr marL="0" lvl="1">
              <a:spcBef>
                <a:spcPts val="0"/>
              </a:spcBef>
              <a:buFont typeface="Arial" pitchFamily="34" charset="0"/>
              <a:buChar char="•"/>
            </a:pPr>
            <a:r>
              <a:rPr lang="en-US" sz="1600" dirty="0" smtClean="0"/>
              <a:t>Banks – robberies, embezzlement.</a:t>
            </a:r>
          </a:p>
          <a:p>
            <a:pPr marL="0" lvl="1">
              <a:spcBef>
                <a:spcPts val="0"/>
              </a:spcBef>
              <a:buFont typeface="Arial" pitchFamily="34" charset="0"/>
              <a:buChar char="•"/>
            </a:pPr>
            <a:r>
              <a:rPr lang="en-US" sz="1600" dirty="0" smtClean="0"/>
              <a:t>Hospitals – infections, surgery “accidents,” deaths</a:t>
            </a:r>
          </a:p>
          <a:p>
            <a:pPr marL="0" lvl="1">
              <a:spcBef>
                <a:spcPts val="0"/>
              </a:spcBef>
            </a:pPr>
            <a:endParaRPr lang="en-US" sz="1600" dirty="0" smtClean="0"/>
          </a:p>
          <a:p>
            <a:pPr marL="0" lvl="1">
              <a:spcBef>
                <a:spcPts val="0"/>
              </a:spcBef>
              <a:buFont typeface="Arial" pitchFamily="34" charset="0"/>
              <a:buChar char="•"/>
            </a:pPr>
            <a:r>
              <a:rPr lang="en-US" sz="1600" dirty="0" smtClean="0"/>
              <a:t>Watch your industry for “trends” or possibilities.</a:t>
            </a:r>
          </a:p>
          <a:p>
            <a:pPr marL="0" lvl="1">
              <a:spcBef>
                <a:spcPts val="0"/>
              </a:spcBef>
              <a:buFont typeface="Arial" pitchFamily="34" charset="0"/>
              <a:buChar char="•"/>
            </a:pPr>
            <a:r>
              <a:rPr lang="en-US" sz="1600" dirty="0" smtClean="0"/>
              <a:t>Watch </a:t>
            </a:r>
            <a:r>
              <a:rPr lang="en-US" sz="1600" dirty="0" err="1" smtClean="0"/>
              <a:t>tv</a:t>
            </a:r>
            <a:r>
              <a:rPr lang="en-US" sz="1600" dirty="0" smtClean="0"/>
              <a:t> and movies – which came first the chicken or the egg? Does art imitate real life or does real life spark ideas (e.g., Grey’s Anatomy).</a:t>
            </a:r>
          </a:p>
          <a:p>
            <a:pPr marL="0" lvl="1">
              <a:spcBef>
                <a:spcPts val="0"/>
              </a:spcBef>
            </a:pPr>
            <a:endParaRPr lang="en-US" sz="1600" dirty="0" smtClean="0"/>
          </a:p>
          <a:p>
            <a:pPr marL="0" lvl="1">
              <a:spcBef>
                <a:spcPts val="0"/>
              </a:spcBef>
            </a:pPr>
            <a:r>
              <a:rPr lang="en-US" sz="1600" dirty="0" smtClean="0"/>
              <a:t>I taught Crisis Communications at Rollins last fall and it’s an amazing thing to teach what you do. You dissect things and view them differently. We examined nearly a dozen case studies through the course. One of the worst examples of crisis management is Hurricane Katrina. </a:t>
            </a:r>
          </a:p>
        </p:txBody>
      </p:sp>
      <p:sp>
        <p:nvSpPr>
          <p:cNvPr id="4" name="Slide Number Placeholder 3"/>
          <p:cNvSpPr>
            <a:spLocks noGrp="1"/>
          </p:cNvSpPr>
          <p:nvPr>
            <p:ph type="sldNum" sz="quarter" idx="10"/>
          </p:nvPr>
        </p:nvSpPr>
        <p:spPr/>
        <p:txBody>
          <a:bodyPr/>
          <a:lstStyle/>
          <a:p>
            <a:fld id="{A4A67883-92E7-4000-AEC0-9CEDF892DDA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lvl="1" indent="0">
              <a:buFont typeface="Arial" charset="0"/>
              <a:buNone/>
              <a:defRPr/>
            </a:pPr>
            <a:r>
              <a:rPr lang="en-US" sz="1400" b="1" dirty="0" smtClean="0">
                <a:ea typeface="ＭＳ Ｐゴシック" pitchFamily="34" charset="-128"/>
              </a:rPr>
              <a:t>Planning challenges:</a:t>
            </a:r>
          </a:p>
          <a:p>
            <a:pPr marL="342900" lvl="1" indent="-342900">
              <a:spcBef>
                <a:spcPts val="0"/>
              </a:spcBef>
              <a:buFont typeface="Arial" pitchFamily="34" charset="0"/>
              <a:buChar char="•"/>
              <a:defRPr/>
            </a:pPr>
            <a:r>
              <a:rPr lang="en-US" sz="1400" dirty="0" smtClean="0">
                <a:ea typeface="ＭＳ Ｐゴシック" pitchFamily="34" charset="-128"/>
              </a:rPr>
              <a:t>Evacuation plans didn’t consider certain segments of the population … those without their own </a:t>
            </a:r>
            <a:r>
              <a:rPr lang="en-US" sz="1400" dirty="0" err="1" smtClean="0">
                <a:ea typeface="ＭＳ Ｐゴシック" pitchFamily="34" charset="-128"/>
              </a:rPr>
              <a:t>transporation</a:t>
            </a:r>
            <a:r>
              <a:rPr lang="en-US" sz="1400" dirty="0" smtClean="0">
                <a:ea typeface="ＭＳ Ｐゴシック" pitchFamily="34" charset="-128"/>
              </a:rPr>
              <a:t>.</a:t>
            </a:r>
          </a:p>
          <a:p>
            <a:pPr marL="342900" lvl="1" indent="-342900">
              <a:spcBef>
                <a:spcPts val="0"/>
              </a:spcBef>
              <a:buFont typeface="Arial" pitchFamily="34" charset="0"/>
              <a:buChar char="•"/>
              <a:defRPr/>
            </a:pPr>
            <a:r>
              <a:rPr lang="en-US" sz="1400" dirty="0" smtClean="0">
                <a:ea typeface="ＭＳ Ｐゴシック" pitchFamily="34" charset="-128"/>
              </a:rPr>
              <a:t>People were evacuation weary–too many false alarms.</a:t>
            </a:r>
          </a:p>
          <a:p>
            <a:pPr marL="342900" lvl="1" indent="-342900">
              <a:spcBef>
                <a:spcPts val="0"/>
              </a:spcBef>
              <a:buFont typeface="Arial" pitchFamily="34" charset="0"/>
              <a:buChar char="•"/>
              <a:defRPr/>
            </a:pPr>
            <a:r>
              <a:rPr lang="en-US" sz="1400" dirty="0" smtClean="0">
                <a:ea typeface="ＭＳ Ｐゴシック" pitchFamily="34" charset="-128"/>
              </a:rPr>
              <a:t>Advance media treatment may not have been strong enough or people didn’t get the message. Was there equal access to media? Not everyone got the newspaper.</a:t>
            </a:r>
          </a:p>
          <a:p>
            <a:pPr marL="342900" lvl="1" indent="-342900">
              <a:spcBef>
                <a:spcPts val="0"/>
              </a:spcBef>
              <a:buFont typeface="Arial" pitchFamily="34" charset="0"/>
              <a:buChar char="•"/>
              <a:defRPr/>
            </a:pPr>
            <a:r>
              <a:rPr lang="en-US" sz="1400" dirty="0" smtClean="0">
                <a:ea typeface="ＭＳ Ｐゴシック" pitchFamily="34" charset="-128"/>
              </a:rPr>
              <a:t>CMP and CCP weren’t developed for worst case scenario.</a:t>
            </a:r>
          </a:p>
          <a:p>
            <a:pPr marL="342900" lvl="1" indent="-342900">
              <a:spcBef>
                <a:spcPts val="0"/>
              </a:spcBef>
              <a:buFont typeface="Arial" pitchFamily="34" charset="0"/>
              <a:buChar char="•"/>
              <a:defRPr/>
            </a:pPr>
            <a:r>
              <a:rPr lang="en-US" sz="1400" dirty="0" smtClean="0">
                <a:ea typeface="ＭＳ Ｐゴシック" pitchFamily="34" charset="-128"/>
              </a:rPr>
              <a:t>CMP depended on  phone. Needed basic equipment like bullhorns, satellite phones, generators, alert systems. Also alternate location.</a:t>
            </a:r>
          </a:p>
          <a:p>
            <a:pPr marL="342900" lvl="1" indent="-342900">
              <a:spcBef>
                <a:spcPts val="0"/>
              </a:spcBef>
              <a:buFont typeface="Arial" pitchFamily="34" charset="0"/>
              <a:buChar char="•"/>
              <a:defRPr/>
            </a:pPr>
            <a:r>
              <a:rPr lang="en-US" sz="1400" dirty="0" smtClean="0">
                <a:ea typeface="ＭＳ Ｐゴシック" pitchFamily="34" charset="-128"/>
              </a:rPr>
              <a:t>Crisis beyond capability of state and local governments.</a:t>
            </a:r>
          </a:p>
          <a:p>
            <a:pPr marL="742950" lvl="2" indent="-342900">
              <a:spcBef>
                <a:spcPts val="0"/>
              </a:spcBef>
              <a:buFont typeface="Arial" pitchFamily="34" charset="0"/>
              <a:buChar char="•"/>
              <a:defRPr/>
            </a:pPr>
            <a:r>
              <a:rPr lang="en-US" sz="1400" dirty="0" smtClean="0">
                <a:ea typeface="ＭＳ Ｐゴシック" pitchFamily="34" charset="-128"/>
              </a:rPr>
              <a:t>Families separated.</a:t>
            </a:r>
          </a:p>
          <a:p>
            <a:pPr marL="742950" lvl="2" indent="-342900">
              <a:spcBef>
                <a:spcPts val="0"/>
              </a:spcBef>
              <a:buFont typeface="Arial" pitchFamily="34" charset="0"/>
              <a:buChar char="•"/>
              <a:defRPr/>
            </a:pPr>
            <a:r>
              <a:rPr lang="en-US" sz="1400" dirty="0" smtClean="0">
                <a:ea typeface="ＭＳ Ｐゴシック" pitchFamily="34" charset="-128"/>
              </a:rPr>
              <a:t>People didn’t bring supplies to Superdome.</a:t>
            </a:r>
          </a:p>
          <a:p>
            <a:pPr marL="342900" lvl="1" indent="-342900">
              <a:spcBef>
                <a:spcPts val="0"/>
              </a:spcBef>
              <a:buFont typeface="Arial" pitchFamily="34" charset="0"/>
              <a:buChar char="•"/>
              <a:defRPr/>
            </a:pPr>
            <a:r>
              <a:rPr lang="en-US" sz="1400" dirty="0" smtClean="0">
                <a:ea typeface="ＭＳ Ｐゴシック" pitchFamily="34" charset="-128"/>
              </a:rPr>
              <a:t>Not only was the crisis managed badly, but communication was flawed. </a:t>
            </a:r>
          </a:p>
          <a:p>
            <a:pPr marL="342900" lvl="1" indent="-342900">
              <a:spcBef>
                <a:spcPts val="0"/>
              </a:spcBef>
              <a:buFont typeface="Arial" pitchFamily="34" charset="0"/>
              <a:buChar char="•"/>
              <a:defRPr/>
            </a:pPr>
            <a:r>
              <a:rPr lang="en-US" sz="1400" dirty="0" smtClean="0">
                <a:ea typeface="ＭＳ Ｐゴシック" pitchFamily="34" charset="-128"/>
              </a:rPr>
              <a:t>Media covered and exacerbated the crisis—didn’t help.</a:t>
            </a:r>
          </a:p>
          <a:p>
            <a:pPr marL="342900" lvl="1" indent="-342900">
              <a:spcBef>
                <a:spcPts val="0"/>
              </a:spcBef>
              <a:buFont typeface="Arial" pitchFamily="34" charset="0"/>
              <a:buChar char="•"/>
              <a:defRPr/>
            </a:pPr>
            <a:r>
              <a:rPr lang="en-US" sz="1400" dirty="0" smtClean="0">
                <a:ea typeface="ＭＳ Ｐゴシック" pitchFamily="34" charset="-128"/>
              </a:rPr>
              <a:t>The primary source of communication was rumor.</a:t>
            </a:r>
          </a:p>
        </p:txBody>
      </p:sp>
      <p:sp>
        <p:nvSpPr>
          <p:cNvPr id="44036" name="Slide Number Placeholder 3"/>
          <p:cNvSpPr>
            <a:spLocks noGrp="1"/>
          </p:cNvSpPr>
          <p:nvPr>
            <p:ph type="sldNum" sz="quarter" idx="5"/>
          </p:nvPr>
        </p:nvSpPr>
        <p:spPr bwMode="auto">
          <a:noFill/>
          <a:ln>
            <a:miter lim="800000"/>
            <a:headEnd/>
            <a:tailEnd/>
          </a:ln>
        </p:spPr>
        <p:txBody>
          <a:bodyPr/>
          <a:lstStyle/>
          <a:p>
            <a:fld id="{65B6E4EB-0D3D-4190-9CAA-CDD4132F16DF}" type="slidenum">
              <a:rPr lang="en-US" smtClean="0">
                <a:latin typeface="Arial" charset="0"/>
                <a:ea typeface="ＭＳ Ｐゴシック" pitchFamily="34" charset="-128"/>
              </a:rPr>
              <a:pPr/>
              <a:t>21</a:t>
            </a:fld>
            <a:endParaRPr lang="en-US" smtClean="0">
              <a:latin typeface="Arial"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en-US" sz="1600" dirty="0" smtClean="0">
                <a:ea typeface="ＭＳ Ｐゴシック" pitchFamily="34" charset="-128"/>
              </a:rPr>
              <a:t>Non-expert experts and news media reported that everyone was safe.</a:t>
            </a:r>
          </a:p>
          <a:p>
            <a:r>
              <a:rPr lang="en-US" sz="1600" dirty="0" smtClean="0">
                <a:ea typeface="ＭＳ Ｐゴシック" pitchFamily="34" charset="-128"/>
              </a:rPr>
              <a:t>Took 24 hours to confirm that everyone was safe … they were boarded onto different boats and ferries and taken to different locations.</a:t>
            </a:r>
          </a:p>
        </p:txBody>
      </p:sp>
      <p:sp>
        <p:nvSpPr>
          <p:cNvPr id="45060" name="Slide Number Placeholder 3"/>
          <p:cNvSpPr>
            <a:spLocks noGrp="1"/>
          </p:cNvSpPr>
          <p:nvPr>
            <p:ph type="sldNum" sz="quarter" idx="5"/>
          </p:nvPr>
        </p:nvSpPr>
        <p:spPr bwMode="auto">
          <a:noFill/>
          <a:ln>
            <a:miter lim="800000"/>
            <a:headEnd/>
            <a:tailEnd/>
          </a:ln>
        </p:spPr>
        <p:txBody>
          <a:bodyPr/>
          <a:lstStyle/>
          <a:p>
            <a:fld id="{B812E7A0-DCFE-4A20-B67D-A583A101225F}" type="slidenum">
              <a:rPr lang="en-US" smtClean="0">
                <a:latin typeface="Arial" charset="0"/>
                <a:ea typeface="ＭＳ Ｐゴシック" pitchFamily="34" charset="-128"/>
              </a:rPr>
              <a:pPr/>
              <a:t>22</a:t>
            </a:fld>
            <a:endParaRPr lang="en-US" smtClean="0">
              <a:latin typeface="Arial"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t>Have a plan on the shelf. Here are the elements.</a:t>
            </a:r>
          </a:p>
          <a:p>
            <a:pPr>
              <a:buFont typeface="Arial" pitchFamily="34" charset="0"/>
              <a:buChar char="•"/>
            </a:pPr>
            <a:r>
              <a:rPr lang="en-US" sz="1600" dirty="0" smtClean="0"/>
              <a:t>Practice the plan.</a:t>
            </a:r>
          </a:p>
          <a:p>
            <a:pPr>
              <a:buFont typeface="Arial" pitchFamily="34" charset="0"/>
              <a:buChar char="•"/>
            </a:pPr>
            <a:r>
              <a:rPr lang="en-US" sz="1600" dirty="0" smtClean="0"/>
              <a:t>Conduct media training for your Executives and Subject Matter Experts.</a:t>
            </a:r>
          </a:p>
          <a:p>
            <a:pPr>
              <a:buFont typeface="Arial" pitchFamily="34" charset="0"/>
              <a:buChar char="•"/>
            </a:pPr>
            <a:r>
              <a:rPr lang="en-US" sz="1600" dirty="0" smtClean="0"/>
              <a:t>Your Crisis Communication Plan helps you communicate the right message to the right people at the right time.</a:t>
            </a:r>
            <a:endParaRPr lang="en-US" sz="1600"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importance of Words … message development is critical and so is training … and sticking to key messages.</a:t>
            </a:r>
            <a:endParaRPr lang="en-US" sz="1600"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BP Oil </a:t>
            </a:r>
          </a:p>
          <a:p>
            <a:r>
              <a:rPr lang="en-US" sz="1600" dirty="0" smtClean="0"/>
              <a:t>Five little words.</a:t>
            </a:r>
          </a:p>
          <a:p>
            <a:r>
              <a:rPr lang="en-US" sz="1600" dirty="0" smtClean="0">
                <a:ea typeface="ＭＳ Ｐゴシック" pitchFamily="34" charset="-128"/>
              </a:rPr>
              <a:t>Anthony Bryan "Tony" Hayward (born 21 May 1957) is a British businessman, the former chief executive of oil and energy company BP. He replaced John Browne, Baron Browne of </a:t>
            </a:r>
            <a:r>
              <a:rPr lang="en-US" sz="1600" dirty="0" err="1" smtClean="0">
                <a:ea typeface="ＭＳ Ｐゴシック" pitchFamily="34" charset="-128"/>
              </a:rPr>
              <a:t>Madingley</a:t>
            </a:r>
            <a:r>
              <a:rPr lang="en-US" sz="1600" dirty="0" smtClean="0">
                <a:ea typeface="ＭＳ Ｐゴシック" pitchFamily="34" charset="-128"/>
              </a:rPr>
              <a:t> on 1 May 2007. His tenure ended on 1 October 2010 due to his weak management of the Deepwater Horizon oil spill.[1] He was replaced by Bob Dudley.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RATE THESE QUOTES</a:t>
            </a:r>
          </a:p>
          <a:p>
            <a:r>
              <a:rPr lang="en-US" sz="1600" b="1" dirty="0" smtClean="0"/>
              <a:t>Ben Hatfield</a:t>
            </a:r>
            <a:r>
              <a:rPr lang="en-US" sz="1600" dirty="0" smtClean="0"/>
              <a:t>, West Virginia mining company CEO in 2006 regarding a methane exposition at the mine. Thirteen miners were trapped for almost three days. When rescuers reached them, inaccurate information “they are all alive” was radioed to the emergency operations center. Three hours went by and the mining company admitted only one person survived. This is the press conference immediately following the announcement. When paired with the exercise to rate each quote on paper, we learn:</a:t>
            </a:r>
          </a:p>
          <a:p>
            <a:pPr lvl="0">
              <a:buFont typeface="Arial" pitchFamily="34" charset="0"/>
              <a:buChar char="•"/>
            </a:pPr>
            <a:r>
              <a:rPr lang="en-US" sz="1600" dirty="0" smtClean="0"/>
              <a:t>The power of putting a face on a story to convey emotion and credibility</a:t>
            </a:r>
          </a:p>
          <a:p>
            <a:pPr lvl="0">
              <a:buFont typeface="Arial" pitchFamily="34" charset="0"/>
              <a:buChar char="•"/>
            </a:pPr>
            <a:r>
              <a:rPr lang="en-US" sz="1600" dirty="0" smtClean="0"/>
              <a:t>The different perceptions people have of the written vs. spoken word</a:t>
            </a:r>
          </a:p>
          <a:p>
            <a:pPr lvl="0">
              <a:buFont typeface="Arial" pitchFamily="34" charset="0"/>
              <a:buChar char="•"/>
            </a:pPr>
            <a:r>
              <a:rPr lang="en-US" sz="1600" dirty="0" smtClean="0"/>
              <a:t> Importance of context</a:t>
            </a:r>
          </a:p>
          <a:p>
            <a:endParaRPr lang="en-US"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600" dirty="0" smtClean="0"/>
              <a:t>Mayor Rudy </a:t>
            </a:r>
            <a:r>
              <a:rPr lang="en-US" sz="1600" dirty="0" err="1" smtClean="0"/>
              <a:t>Guiliani</a:t>
            </a:r>
            <a:r>
              <a:rPr lang="en-US" sz="1600" dirty="0" smtClean="0"/>
              <a:t> communicated quickly, calmly, clearly, often, honestly, directly:</a:t>
            </a:r>
          </a:p>
          <a:p>
            <a:pPr lvl="1">
              <a:buFont typeface="Arial" pitchFamily="34" charset="0"/>
              <a:buChar char="•"/>
              <a:defRPr/>
            </a:pPr>
            <a:r>
              <a:rPr lang="en-US" sz="1600" dirty="0" smtClean="0"/>
              <a:t>Constantly present</a:t>
            </a:r>
          </a:p>
          <a:p>
            <a:pPr lvl="1">
              <a:buFont typeface="Arial" pitchFamily="34" charset="0"/>
              <a:buChar char="•"/>
              <a:defRPr/>
            </a:pPr>
            <a:r>
              <a:rPr lang="en-US" sz="1600" dirty="0" smtClean="0"/>
              <a:t>Provided a sense of security</a:t>
            </a:r>
          </a:p>
          <a:p>
            <a:pPr lvl="1">
              <a:buFont typeface="Arial" pitchFamily="34" charset="0"/>
              <a:buChar char="•"/>
              <a:defRPr/>
            </a:pPr>
            <a:r>
              <a:rPr lang="en-US" sz="1600" dirty="0" smtClean="0"/>
              <a:t>He was human and emotional</a:t>
            </a:r>
          </a:p>
          <a:p>
            <a:pPr lvl="1">
              <a:buFont typeface="Arial" pitchFamily="34" charset="0"/>
              <a:buChar char="•"/>
              <a:defRPr/>
            </a:pPr>
            <a:r>
              <a:rPr lang="en-US" sz="1600" dirty="0" smtClean="0"/>
              <a:t>Connected with people</a:t>
            </a:r>
          </a:p>
          <a:p>
            <a:pPr lvl="1">
              <a:buFont typeface="Arial" pitchFamily="34" charset="0"/>
              <a:buChar char="•"/>
              <a:defRPr/>
            </a:pPr>
            <a:r>
              <a:rPr lang="en-US" sz="1600" dirty="0" smtClean="0"/>
              <a:t>He made it larger than NYC – attack on mankind and the American way of life.</a:t>
            </a:r>
          </a:p>
          <a:p>
            <a:endParaRPr lang="en-US" dirty="0"/>
          </a:p>
        </p:txBody>
      </p:sp>
      <p:sp>
        <p:nvSpPr>
          <p:cNvPr id="4" name="Slide Number Placeholder 3"/>
          <p:cNvSpPr>
            <a:spLocks noGrp="1"/>
          </p:cNvSpPr>
          <p:nvPr>
            <p:ph type="sldNum" sz="quarter" idx="10"/>
          </p:nvPr>
        </p:nvSpPr>
        <p:spPr/>
        <p:txBody>
          <a:bodyPr/>
          <a:lstStyle/>
          <a:p>
            <a:fld id="{A4A67883-92E7-4000-AEC0-9CEDF892DDA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7CBF910F-7F9C-48B9-8FDC-63E46013FB5C}" type="slidenum">
              <a:rPr lang="en-US" smtClean="0">
                <a:latin typeface="Arial" charset="0"/>
                <a:ea typeface="ＭＳ Ｐゴシック" pitchFamily="34" charset="-128"/>
              </a:rPr>
              <a:pPr/>
              <a:t>28</a:t>
            </a:fld>
            <a:endParaRPr lang="en-US" smtClean="0">
              <a:latin typeface="Arial"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A67883-92E7-4000-AEC0-9CEDF892DDA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pPr defTabSz="914437"/>
            <a:fld id="{72E3AF60-80B0-46A4-A4F3-F2B8A0A8BE63}" type="slidenum">
              <a:rPr lang="en-US" smtClean="0">
                <a:latin typeface="Times New Roman" pitchFamily="18" charset="0"/>
                <a:ea typeface="ＭＳ Ｐゴシック" pitchFamily="34" charset="-128"/>
              </a:rPr>
              <a:pPr defTabSz="914437"/>
              <a:t>3</a:t>
            </a:fld>
            <a:endParaRPr lang="en-US" dirty="0" smtClean="0">
              <a:latin typeface="Times New Roman" pitchFamily="18" charset="0"/>
              <a:ea typeface="ＭＳ Ｐゴシック" pitchFamily="34" charset="-128"/>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 typeface="Symbol" pitchFamily="18" charset="2"/>
              <a:buNone/>
            </a:pPr>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pPr defTabSz="914437"/>
            <a:fld id="{6129F13C-277A-447F-8B17-574C44126EF5}" type="slidenum">
              <a:rPr lang="en-US" smtClean="0">
                <a:latin typeface="Times New Roman" pitchFamily="18" charset="0"/>
                <a:ea typeface="ＭＳ Ｐゴシック" pitchFamily="34" charset="-128"/>
              </a:rPr>
              <a:pPr defTabSz="914437"/>
              <a:t>4</a:t>
            </a:fld>
            <a:endParaRPr lang="en-US" dirty="0" smtClean="0">
              <a:latin typeface="Times New Roman" pitchFamily="18" charset="0"/>
              <a:ea typeface="ＭＳ Ｐゴシック" pitchFamily="34" charset="-128"/>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 typeface="Symbol" pitchFamily="18" charset="2"/>
              <a:buNone/>
            </a:pPr>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pPr defTabSz="914437"/>
            <a:fld id="{F55CC32C-F28B-4897-8CC7-D1C8CEC79E07}" type="slidenum">
              <a:rPr lang="en-US" smtClean="0">
                <a:latin typeface="Times New Roman" pitchFamily="18" charset="0"/>
                <a:ea typeface="ＭＳ Ｐゴシック" pitchFamily="34" charset="-128"/>
              </a:rPr>
              <a:pPr defTabSz="914437"/>
              <a:t>5</a:t>
            </a:fld>
            <a:endParaRPr lang="en-US" dirty="0" smtClean="0">
              <a:latin typeface="Times New Roman" pitchFamily="18" charset="0"/>
              <a:ea typeface="ＭＳ Ｐゴシック" pitchFamily="34" charset="-128"/>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 typeface="Symbol" pitchFamily="18" charset="2"/>
              <a:buNone/>
            </a:pPr>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pPr defTabSz="914437"/>
            <a:fld id="{8937799E-DBE3-4CDD-9539-58E75D3FACAF}" type="slidenum">
              <a:rPr lang="en-US" smtClean="0">
                <a:latin typeface="Times New Roman" pitchFamily="18" charset="0"/>
                <a:ea typeface="ＭＳ Ｐゴシック" pitchFamily="34" charset="-128"/>
              </a:rPr>
              <a:pPr defTabSz="914437"/>
              <a:t>6</a:t>
            </a:fld>
            <a:endParaRPr lang="en-US" dirty="0" smtClean="0">
              <a:latin typeface="Times New Roman" pitchFamily="18" charset="0"/>
              <a:ea typeface="ＭＳ Ｐゴシック" pitchFamily="34" charset="-128"/>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 typeface="Symbol" pitchFamily="18" charset="2"/>
              <a:buNone/>
            </a:pPr>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pPr defTabSz="914437"/>
            <a:fld id="{8AC9A915-34FE-4A97-9992-E3CB0797692F}" type="slidenum">
              <a:rPr lang="en-US" smtClean="0">
                <a:latin typeface="Times New Roman" pitchFamily="18" charset="0"/>
                <a:ea typeface="ＭＳ Ｐゴシック" pitchFamily="34" charset="-128"/>
              </a:rPr>
              <a:pPr defTabSz="914437"/>
              <a:t>7</a:t>
            </a:fld>
            <a:endParaRPr lang="en-US" dirty="0" smtClean="0">
              <a:latin typeface="Times New Roman" pitchFamily="18" charset="0"/>
              <a:ea typeface="ＭＳ Ｐゴシック" pitchFamily="34" charset="-128"/>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 typeface="Symbol" pitchFamily="18" charset="2"/>
              <a:buNone/>
            </a:pPr>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pPr defTabSz="914437"/>
            <a:fld id="{ECCCF8CD-EE0A-4565-B4C8-2A5E8F0B2F5E}" type="slidenum">
              <a:rPr lang="en-US" smtClean="0">
                <a:latin typeface="Times New Roman" pitchFamily="18" charset="0"/>
                <a:ea typeface="ＭＳ Ｐゴシック" pitchFamily="34" charset="-128"/>
              </a:rPr>
              <a:pPr defTabSz="914437"/>
              <a:t>8</a:t>
            </a:fld>
            <a:endParaRPr lang="en-US" dirty="0" smtClean="0">
              <a:latin typeface="Times New Roman" pitchFamily="18" charset="0"/>
              <a:ea typeface="ＭＳ Ｐゴシック" pitchFamily="34" charset="-128"/>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 typeface="Symbol" pitchFamily="18" charset="2"/>
              <a:buNone/>
            </a:pPr>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FACDD3A3-BDC0-40C4-A1DC-5198FC2128C6}" type="slidenum">
              <a:rPr lang="en-US" smtClean="0">
                <a:latin typeface="Arial" charset="0"/>
                <a:ea typeface="ＭＳ Ｐゴシック" pitchFamily="34" charset="-128"/>
              </a:rPr>
              <a:pPr/>
              <a:t>9</a:t>
            </a:fld>
            <a:endParaRPr 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shutterstock_29635954.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5053"/>
          <a:stretch/>
        </p:blipFill>
        <p:spPr>
          <a:xfrm>
            <a:off x="-3257" y="0"/>
            <a:ext cx="9150513" cy="5143500"/>
          </a:xfrm>
          <a:prstGeom prst="rect">
            <a:avLst/>
          </a:prstGeom>
        </p:spPr>
      </p:pic>
      <p:sp>
        <p:nvSpPr>
          <p:cNvPr id="10" name="Round Single Corner Rectangle 9"/>
          <p:cNvSpPr/>
          <p:nvPr userDrawn="1"/>
        </p:nvSpPr>
        <p:spPr>
          <a:xfrm flipH="1">
            <a:off x="380997" y="4171950"/>
            <a:ext cx="8762997" cy="990600"/>
          </a:xfrm>
          <a:prstGeom prst="round1Rect">
            <a:avLst>
              <a:gd name="adj" fmla="val 34338"/>
            </a:avLst>
          </a:prstGeom>
          <a:gradFill flip="none" rotWithShape="1">
            <a:gsLst>
              <a:gs pos="0">
                <a:schemeClr val="bg1"/>
              </a:gs>
              <a:gs pos="100000">
                <a:schemeClr val="bg1">
                  <a:lumMod val="8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stretch>
            <a:fillRect/>
          </a:stretch>
        </p:blipFill>
        <p:spPr>
          <a:xfrm>
            <a:off x="7416800" y="4404275"/>
            <a:ext cx="1447800" cy="572756"/>
          </a:xfrm>
          <a:prstGeom prst="rect">
            <a:avLst/>
          </a:prstGeom>
        </p:spPr>
      </p:pic>
      <p:sp>
        <p:nvSpPr>
          <p:cNvPr id="3074" name="Rectangle 2"/>
          <p:cNvSpPr>
            <a:spLocks noGrp="1" noChangeArrowheads="1"/>
          </p:cNvSpPr>
          <p:nvPr>
            <p:ph type="ctrTitle"/>
          </p:nvPr>
        </p:nvSpPr>
        <p:spPr>
          <a:xfrm>
            <a:off x="836142" y="4409574"/>
            <a:ext cx="6424916" cy="277678"/>
          </a:xfrm>
        </p:spPr>
        <p:txBody>
          <a:bodyPr/>
          <a:lstStyle>
            <a:lvl1pPr algn="l">
              <a:defRPr sz="2000" b="1" baseline="0">
                <a:solidFill>
                  <a:srgbClr val="004E74"/>
                </a:solidFill>
                <a:latin typeface="Arial" pitchFamily="34" charset="0"/>
                <a:cs typeface="Arial" pitchFamily="34" charset="0"/>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836142" y="4703728"/>
            <a:ext cx="6430932" cy="247267"/>
          </a:xfrm>
        </p:spPr>
        <p:txBody>
          <a:bodyPr/>
          <a:lstStyle>
            <a:lvl1pPr marL="0" indent="0" algn="l">
              <a:buFont typeface="Wingdings" pitchFamily="2" charset="2"/>
              <a:buNone/>
              <a:defRPr sz="1600" b="0">
                <a:solidFill>
                  <a:srgbClr val="32B1CE"/>
                </a:solidFill>
                <a:latin typeface="Arial" pitchFamily="34" charset="0"/>
                <a:cs typeface="Arial" pitchFamily="34" charset="0"/>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BD5BD5-9CB9-45BC-B306-607259E0808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44465"/>
            <a:ext cx="7772400" cy="1021556"/>
          </a:xfrm>
        </p:spPr>
        <p:txBody>
          <a:bodyPr anchor="t"/>
          <a:lstStyle>
            <a:lvl1pPr algn="l">
              <a:defRPr sz="32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114550"/>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456E9D-BF22-4568-9A17-C55B6E95C8D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24425" y="853678"/>
            <a:ext cx="4114800" cy="373737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864100" y="853678"/>
            <a:ext cx="4114800" cy="3737372"/>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75A430-CC70-4968-86CB-A4C03B04B03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455516-1791-48F0-B07B-241563269F56}" type="slidenum">
              <a:rPr lang="en-US" smtClean="0"/>
              <a:pPr/>
              <a:t>‹#›</a:t>
            </a:fld>
            <a:endParaRPr lang="en-US"/>
          </a:p>
        </p:txBody>
      </p:sp>
      <p:pic>
        <p:nvPicPr>
          <p:cNvPr id="6" name="Picture 5"/>
          <p:cNvPicPr>
            <a:picLocks noChangeAspect="1"/>
          </p:cNvPicPr>
          <p:nvPr userDrawn="1"/>
        </p:nvPicPr>
        <p:blipFill>
          <a:blip r:embed="rId2" cstate="print"/>
          <a:stretch>
            <a:fillRect/>
          </a:stretch>
        </p:blipFill>
        <p:spPr>
          <a:xfrm>
            <a:off x="3225609" y="2039112"/>
            <a:ext cx="2692781" cy="106527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4E74"/>
            </a:gs>
            <a:gs pos="100000">
              <a:schemeClr val="tx1"/>
            </a:gs>
          </a:gsLst>
          <a:lin ang="5400000" scaled="0"/>
        </a:gradFill>
        <a:effectLst/>
      </p:bgPr>
    </p:bg>
    <p:spTree>
      <p:nvGrpSpPr>
        <p:cNvPr id="1" name=""/>
        <p:cNvGrpSpPr/>
        <p:nvPr/>
      </p:nvGrpSpPr>
      <p:grpSpPr>
        <a:xfrm>
          <a:off x="0" y="0"/>
          <a:ext cx="0" cy="0"/>
          <a:chOff x="0" y="0"/>
          <a:chExt cx="0" cy="0"/>
        </a:xfrm>
      </p:grpSpPr>
      <p:sp>
        <p:nvSpPr>
          <p:cNvPr id="9" name="Round Diagonal Corner Rectangle 8"/>
          <p:cNvSpPr/>
          <p:nvPr userDrawn="1"/>
        </p:nvSpPr>
        <p:spPr>
          <a:xfrm>
            <a:off x="152400" y="666750"/>
            <a:ext cx="8839200" cy="4343400"/>
          </a:xfrm>
          <a:prstGeom prst="round2DiagRect">
            <a:avLst/>
          </a:prstGeom>
          <a:solidFill>
            <a:schemeClr val="bg1"/>
          </a:solid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Rectangle 2"/>
          <p:cNvSpPr>
            <a:spLocks noGrp="1" noChangeArrowheads="1"/>
          </p:cNvSpPr>
          <p:nvPr>
            <p:ph type="title"/>
          </p:nvPr>
        </p:nvSpPr>
        <p:spPr bwMode="auto">
          <a:xfrm>
            <a:off x="414917" y="187602"/>
            <a:ext cx="8562475" cy="4726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13018" y="859194"/>
            <a:ext cx="83396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28" name="Rectangle 4"/>
          <p:cNvSpPr>
            <a:spLocks noGrp="1" noChangeArrowheads="1"/>
          </p:cNvSpPr>
          <p:nvPr>
            <p:ph type="dt" sz="half" idx="2"/>
          </p:nvPr>
        </p:nvSpPr>
        <p:spPr bwMode="auto">
          <a:xfrm>
            <a:off x="327648" y="4779542"/>
            <a:ext cx="211504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defRPr>
            </a:lvl1pPr>
          </a:lstStyle>
          <a:p>
            <a:endParaRPr lang="en-US" dirty="0"/>
          </a:p>
        </p:txBody>
      </p:sp>
      <p:sp>
        <p:nvSpPr>
          <p:cNvPr id="1029" name="Rectangle 5"/>
          <p:cNvSpPr>
            <a:spLocks noGrp="1" noChangeArrowheads="1"/>
          </p:cNvSpPr>
          <p:nvPr>
            <p:ph type="ftr" sz="quarter" idx="3"/>
          </p:nvPr>
        </p:nvSpPr>
        <p:spPr bwMode="auto">
          <a:xfrm>
            <a:off x="3124200" y="4779542"/>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atin typeface="Arial" charset="0"/>
              </a:defRPr>
            </a:lvl1pPr>
          </a:lstStyle>
          <a:p>
            <a:endParaRPr lang="en-US" dirty="0"/>
          </a:p>
        </p:txBody>
      </p:sp>
      <p:sp>
        <p:nvSpPr>
          <p:cNvPr id="1030" name="Rectangle 6"/>
          <p:cNvSpPr>
            <a:spLocks noGrp="1" noChangeArrowheads="1"/>
          </p:cNvSpPr>
          <p:nvPr>
            <p:ph type="sldNum" sz="quarter" idx="4"/>
          </p:nvPr>
        </p:nvSpPr>
        <p:spPr bwMode="auto">
          <a:xfrm>
            <a:off x="6948248" y="4779542"/>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lvl1pPr>
          </a:lstStyle>
          <a:p>
            <a:fld id="{40455516-1791-48F0-B07B-241563269F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r" rtl="0" fontAlgn="base">
        <a:lnSpc>
          <a:spcPct val="85000"/>
        </a:lnSpc>
        <a:spcBef>
          <a:spcPct val="0"/>
        </a:spcBef>
        <a:spcAft>
          <a:spcPct val="0"/>
        </a:spcAft>
        <a:defRPr sz="1600" b="1">
          <a:solidFill>
            <a:srgbClr val="FFFFFF"/>
          </a:solidFill>
          <a:latin typeface="Arial" pitchFamily="34" charset="0"/>
          <a:ea typeface="+mj-ea"/>
          <a:cs typeface="Arial" pitchFamily="34" charset="0"/>
        </a:defRPr>
      </a:lvl1pPr>
      <a:lvl2pPr algn="l" rtl="0" fontAlgn="base">
        <a:lnSpc>
          <a:spcPct val="85000"/>
        </a:lnSpc>
        <a:spcBef>
          <a:spcPct val="0"/>
        </a:spcBef>
        <a:spcAft>
          <a:spcPct val="0"/>
        </a:spcAft>
        <a:defRPr sz="3200">
          <a:solidFill>
            <a:schemeClr val="tx2"/>
          </a:solidFill>
          <a:latin typeface="Arial Narrow" pitchFamily="34" charset="0"/>
        </a:defRPr>
      </a:lvl2pPr>
      <a:lvl3pPr algn="l" rtl="0" fontAlgn="base">
        <a:lnSpc>
          <a:spcPct val="85000"/>
        </a:lnSpc>
        <a:spcBef>
          <a:spcPct val="0"/>
        </a:spcBef>
        <a:spcAft>
          <a:spcPct val="0"/>
        </a:spcAft>
        <a:defRPr sz="3200">
          <a:solidFill>
            <a:schemeClr val="tx2"/>
          </a:solidFill>
          <a:latin typeface="Arial Narrow" pitchFamily="34" charset="0"/>
        </a:defRPr>
      </a:lvl3pPr>
      <a:lvl4pPr algn="l" rtl="0" fontAlgn="base">
        <a:lnSpc>
          <a:spcPct val="85000"/>
        </a:lnSpc>
        <a:spcBef>
          <a:spcPct val="0"/>
        </a:spcBef>
        <a:spcAft>
          <a:spcPct val="0"/>
        </a:spcAft>
        <a:defRPr sz="3200">
          <a:solidFill>
            <a:schemeClr val="tx2"/>
          </a:solidFill>
          <a:latin typeface="Arial Narrow" pitchFamily="34" charset="0"/>
        </a:defRPr>
      </a:lvl4pPr>
      <a:lvl5pPr algn="l" rtl="0" fontAlgn="base">
        <a:lnSpc>
          <a:spcPct val="85000"/>
        </a:lnSpc>
        <a:spcBef>
          <a:spcPct val="0"/>
        </a:spcBef>
        <a:spcAft>
          <a:spcPct val="0"/>
        </a:spcAft>
        <a:defRPr sz="3200">
          <a:solidFill>
            <a:schemeClr val="tx2"/>
          </a:solidFill>
          <a:latin typeface="Arial Narrow" pitchFamily="34" charset="0"/>
        </a:defRPr>
      </a:lvl5pPr>
      <a:lvl6pPr marL="457200" algn="l" rtl="0" fontAlgn="base">
        <a:lnSpc>
          <a:spcPct val="85000"/>
        </a:lnSpc>
        <a:spcBef>
          <a:spcPct val="0"/>
        </a:spcBef>
        <a:spcAft>
          <a:spcPct val="0"/>
        </a:spcAft>
        <a:defRPr sz="3200">
          <a:solidFill>
            <a:schemeClr val="tx2"/>
          </a:solidFill>
          <a:latin typeface="Arial Narrow" pitchFamily="34" charset="0"/>
        </a:defRPr>
      </a:lvl6pPr>
      <a:lvl7pPr marL="914400" algn="l" rtl="0" fontAlgn="base">
        <a:lnSpc>
          <a:spcPct val="85000"/>
        </a:lnSpc>
        <a:spcBef>
          <a:spcPct val="0"/>
        </a:spcBef>
        <a:spcAft>
          <a:spcPct val="0"/>
        </a:spcAft>
        <a:defRPr sz="3200">
          <a:solidFill>
            <a:schemeClr val="tx2"/>
          </a:solidFill>
          <a:latin typeface="Arial Narrow" pitchFamily="34" charset="0"/>
        </a:defRPr>
      </a:lvl7pPr>
      <a:lvl8pPr marL="1371600" algn="l" rtl="0" fontAlgn="base">
        <a:lnSpc>
          <a:spcPct val="85000"/>
        </a:lnSpc>
        <a:spcBef>
          <a:spcPct val="0"/>
        </a:spcBef>
        <a:spcAft>
          <a:spcPct val="0"/>
        </a:spcAft>
        <a:defRPr sz="3200">
          <a:solidFill>
            <a:schemeClr val="tx2"/>
          </a:solidFill>
          <a:latin typeface="Arial Narrow" pitchFamily="34" charset="0"/>
        </a:defRPr>
      </a:lvl8pPr>
      <a:lvl9pPr marL="1828800" algn="l" rtl="0" fontAlgn="base">
        <a:lnSpc>
          <a:spcPct val="85000"/>
        </a:lnSpc>
        <a:spcBef>
          <a:spcPct val="0"/>
        </a:spcBef>
        <a:spcAft>
          <a:spcPct val="0"/>
        </a:spcAft>
        <a:defRPr sz="3200">
          <a:solidFill>
            <a:schemeClr val="tx2"/>
          </a:solidFill>
          <a:latin typeface="Arial Narrow" pitchFamily="34" charset="0"/>
        </a:defRPr>
      </a:lvl9pPr>
    </p:titleStyle>
    <p:bodyStyle>
      <a:lvl1pPr marL="227013" indent="-227013" algn="l" rtl="0" fontAlgn="base">
        <a:lnSpc>
          <a:spcPct val="90000"/>
        </a:lnSpc>
        <a:spcBef>
          <a:spcPct val="25000"/>
        </a:spcBef>
        <a:spcAft>
          <a:spcPct val="0"/>
        </a:spcAft>
        <a:buClr>
          <a:srgbClr val="004E74"/>
        </a:buClr>
        <a:buFont typeface="Wingdings" pitchFamily="2" charset="2"/>
        <a:buChar char="§"/>
        <a:defRPr sz="1800">
          <a:solidFill>
            <a:schemeClr val="tx1"/>
          </a:solidFill>
          <a:latin typeface="+mn-lt"/>
          <a:ea typeface="+mn-ea"/>
          <a:cs typeface="+mn-cs"/>
        </a:defRPr>
      </a:lvl1pPr>
      <a:lvl2pPr marL="571500" indent="-230188" algn="l" rtl="0" fontAlgn="base">
        <a:lnSpc>
          <a:spcPct val="90000"/>
        </a:lnSpc>
        <a:spcBef>
          <a:spcPct val="25000"/>
        </a:spcBef>
        <a:spcAft>
          <a:spcPct val="0"/>
        </a:spcAft>
        <a:buClr>
          <a:srgbClr val="004E74"/>
        </a:buClr>
        <a:buFont typeface="Wingdings" pitchFamily="2" charset="2"/>
        <a:buChar char="§"/>
        <a:defRPr sz="1600">
          <a:solidFill>
            <a:schemeClr val="tx1"/>
          </a:solidFill>
          <a:latin typeface="+mn-lt"/>
        </a:defRPr>
      </a:lvl2pPr>
      <a:lvl3pPr marL="914400" indent="-228600" algn="l" rtl="0" fontAlgn="base">
        <a:lnSpc>
          <a:spcPct val="90000"/>
        </a:lnSpc>
        <a:spcBef>
          <a:spcPct val="25000"/>
        </a:spcBef>
        <a:spcAft>
          <a:spcPct val="0"/>
        </a:spcAft>
        <a:buClr>
          <a:srgbClr val="004E74"/>
        </a:buClr>
        <a:buFont typeface="Wingdings" pitchFamily="2" charset="2"/>
        <a:buChar char="§"/>
        <a:defRPr sz="1400">
          <a:solidFill>
            <a:schemeClr val="tx1"/>
          </a:solidFill>
          <a:latin typeface="+mn-lt"/>
        </a:defRPr>
      </a:lvl3pPr>
      <a:lvl4pPr marL="1600200" indent="-228600" algn="l" rtl="0" fontAlgn="base">
        <a:lnSpc>
          <a:spcPct val="85000"/>
        </a:lnSpc>
        <a:spcBef>
          <a:spcPct val="25000"/>
        </a:spcBef>
        <a:spcAft>
          <a:spcPct val="0"/>
        </a:spcAft>
        <a:buChar char="–"/>
        <a:defRPr>
          <a:solidFill>
            <a:schemeClr val="tx1"/>
          </a:solidFill>
          <a:latin typeface="+mn-lt"/>
        </a:defRPr>
      </a:lvl4pPr>
      <a:lvl5pPr marL="2057400" indent="-228600" algn="l" rtl="0" fontAlgn="base">
        <a:lnSpc>
          <a:spcPct val="85000"/>
        </a:lnSpc>
        <a:spcBef>
          <a:spcPct val="25000"/>
        </a:spcBef>
        <a:spcAft>
          <a:spcPct val="0"/>
        </a:spcAft>
        <a:buChar char="»"/>
        <a:defRPr>
          <a:solidFill>
            <a:schemeClr val="tx1"/>
          </a:solidFill>
          <a:latin typeface="+mn-lt"/>
        </a:defRPr>
      </a:lvl5pPr>
      <a:lvl6pPr marL="2514600" indent="-228600" algn="l" rtl="0" fontAlgn="base">
        <a:lnSpc>
          <a:spcPct val="85000"/>
        </a:lnSpc>
        <a:spcBef>
          <a:spcPct val="25000"/>
        </a:spcBef>
        <a:spcAft>
          <a:spcPct val="0"/>
        </a:spcAft>
        <a:buChar char="»"/>
        <a:defRPr>
          <a:solidFill>
            <a:schemeClr val="tx1"/>
          </a:solidFill>
          <a:latin typeface="+mn-lt"/>
        </a:defRPr>
      </a:lvl6pPr>
      <a:lvl7pPr marL="2971800" indent="-228600" algn="l" rtl="0" fontAlgn="base">
        <a:lnSpc>
          <a:spcPct val="85000"/>
        </a:lnSpc>
        <a:spcBef>
          <a:spcPct val="25000"/>
        </a:spcBef>
        <a:spcAft>
          <a:spcPct val="0"/>
        </a:spcAft>
        <a:buChar char="»"/>
        <a:defRPr>
          <a:solidFill>
            <a:schemeClr val="tx1"/>
          </a:solidFill>
          <a:latin typeface="+mn-lt"/>
        </a:defRPr>
      </a:lvl7pPr>
      <a:lvl8pPr marL="3429000" indent="-228600" algn="l" rtl="0" fontAlgn="base">
        <a:lnSpc>
          <a:spcPct val="85000"/>
        </a:lnSpc>
        <a:spcBef>
          <a:spcPct val="25000"/>
        </a:spcBef>
        <a:spcAft>
          <a:spcPct val="0"/>
        </a:spcAft>
        <a:buChar char="»"/>
        <a:defRPr>
          <a:solidFill>
            <a:schemeClr val="tx1"/>
          </a:solidFill>
          <a:latin typeface="+mn-lt"/>
        </a:defRPr>
      </a:lvl8pPr>
      <a:lvl9pPr marL="3886200" indent="-228600" algn="l" rtl="0" fontAlgn="base">
        <a:lnSpc>
          <a:spcPct val="8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MTdKa9eWNF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Crisis Communications</a:t>
            </a:r>
            <a:endParaRPr lang="en-US" dirty="0"/>
          </a:p>
        </p:txBody>
      </p:sp>
      <p:sp>
        <p:nvSpPr>
          <p:cNvPr id="2051" name="Rectangle 3"/>
          <p:cNvSpPr>
            <a:spLocks noGrp="1" noChangeArrowheads="1"/>
          </p:cNvSpPr>
          <p:nvPr>
            <p:ph type="subTitle" idx="1"/>
          </p:nvPr>
        </p:nvSpPr>
        <p:spPr/>
        <p:txBody>
          <a:bodyPr/>
          <a:lstStyle/>
          <a:p>
            <a:r>
              <a:rPr lang="en-US" dirty="0" smtClean="0"/>
              <a:t>Ann Marie Varga – Spokesperson – Florida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r>
              <a:rPr lang="en-US" sz="2400" b="1" dirty="0" smtClean="0">
                <a:ea typeface="ＭＳ Ｐゴシック" pitchFamily="34" charset="-128"/>
              </a:rPr>
              <a:t>Crises Come in All Forms</a:t>
            </a:r>
            <a:endParaRPr lang="en-US" sz="2400" dirty="0" smtClean="0">
              <a:ea typeface="ＭＳ Ｐゴシック" pitchFamily="34" charset="-128"/>
            </a:endParaRPr>
          </a:p>
        </p:txBody>
      </p:sp>
      <p:sp>
        <p:nvSpPr>
          <p:cNvPr id="20483" name="Content Placeholder 5"/>
          <p:cNvSpPr>
            <a:spLocks noGrp="1"/>
          </p:cNvSpPr>
          <p:nvPr>
            <p:ph idx="1"/>
          </p:nvPr>
        </p:nvSpPr>
        <p:spPr>
          <a:xfrm>
            <a:off x="990600" y="1068019"/>
            <a:ext cx="7772400" cy="2246681"/>
          </a:xfrm>
        </p:spPr>
        <p:txBody>
          <a:bodyPr/>
          <a:lstStyle/>
          <a:p>
            <a:pPr marL="0" indent="0">
              <a:buFont typeface="Arial" charset="0"/>
              <a:buNone/>
            </a:pPr>
            <a:r>
              <a:rPr lang="en-US" sz="1800" b="1" dirty="0" smtClean="0">
                <a:ea typeface="ＭＳ Ｐゴシック" pitchFamily="34" charset="-128"/>
              </a:rPr>
              <a:t>Shooting of </a:t>
            </a:r>
            <a:r>
              <a:rPr lang="en-US" sz="1800" b="1" dirty="0" err="1" smtClean="0">
                <a:ea typeface="ＭＳ Ｐゴシック" pitchFamily="34" charset="-128"/>
              </a:rPr>
              <a:t>Trayvon</a:t>
            </a:r>
            <a:r>
              <a:rPr lang="en-US" sz="1800" b="1" dirty="0" smtClean="0">
                <a:ea typeface="ＭＳ Ｐゴシック" pitchFamily="34" charset="-128"/>
              </a:rPr>
              <a:t> Martin</a:t>
            </a:r>
            <a:r>
              <a:rPr lang="en-US" sz="1800" dirty="0" smtClean="0">
                <a:ea typeface="ＭＳ Ｐゴシック" pitchFamily="34" charset="-128"/>
              </a:rPr>
              <a:t> </a:t>
            </a:r>
          </a:p>
          <a:p>
            <a:pPr marL="0" indent="0">
              <a:buFont typeface="Arial" charset="0"/>
              <a:buNone/>
            </a:pPr>
            <a:r>
              <a:rPr lang="en-US" sz="1800" b="1" dirty="0" smtClean="0">
                <a:ea typeface="ＭＳ Ｐゴシック" pitchFamily="34" charset="-128"/>
              </a:rPr>
              <a:t>February 26, 2012</a:t>
            </a:r>
          </a:p>
          <a:p>
            <a:pPr marL="0" indent="0">
              <a:buFont typeface="Arial" charset="0"/>
              <a:buNone/>
            </a:pPr>
            <a:endParaRPr lang="en-US" sz="1800" dirty="0" smtClean="0">
              <a:ea typeface="ＭＳ Ｐゴシック" pitchFamily="34" charset="-128"/>
            </a:endParaRPr>
          </a:p>
          <a:p>
            <a:pPr marL="0" indent="0">
              <a:buFont typeface="Arial" charset="0"/>
              <a:buNone/>
            </a:pPr>
            <a:endParaRPr lang="en-US" sz="1800" dirty="0" smtClean="0">
              <a:ea typeface="ＭＳ Ｐゴシック" pitchFamily="34" charset="-128"/>
            </a:endParaRPr>
          </a:p>
        </p:txBody>
      </p:sp>
      <p:pic>
        <p:nvPicPr>
          <p:cNvPr id="20484" name="Picture 7"/>
          <p:cNvPicPr>
            <a:picLocks noChangeAspect="1"/>
          </p:cNvPicPr>
          <p:nvPr/>
        </p:nvPicPr>
        <p:blipFill>
          <a:blip r:embed="rId3" cstate="print"/>
          <a:srcRect/>
          <a:stretch>
            <a:fillRect/>
          </a:stretch>
        </p:blipFill>
        <p:spPr bwMode="auto">
          <a:xfrm>
            <a:off x="4267200" y="1238250"/>
            <a:ext cx="4552950" cy="2272904"/>
          </a:xfrm>
          <a:prstGeom prst="rect">
            <a:avLst/>
          </a:prstGeom>
          <a:noFill/>
          <a:ln w="9525">
            <a:noFill/>
            <a:miter lim="800000"/>
            <a:headEnd/>
            <a:tailEnd/>
          </a:ln>
        </p:spPr>
      </p:pic>
      <p:sp>
        <p:nvSpPr>
          <p:cNvPr id="9" name="TextBox 8"/>
          <p:cNvSpPr txBox="1"/>
          <p:nvPr/>
        </p:nvSpPr>
        <p:spPr>
          <a:xfrm>
            <a:off x="971550" y="3657601"/>
            <a:ext cx="7848600" cy="1077218"/>
          </a:xfrm>
          <a:prstGeom prst="rect">
            <a:avLst/>
          </a:prstGeom>
          <a:noFill/>
        </p:spPr>
        <p:txBody>
          <a:bodyPr>
            <a:spAutoFit/>
          </a:bodyPr>
          <a:lstStyle/>
          <a:p>
            <a:pPr>
              <a:defRPr/>
            </a:pPr>
            <a:r>
              <a:rPr lang="en-US" sz="1600" dirty="0">
                <a:latin typeface="+mn-lt"/>
                <a:ea typeface="ＭＳ Ｐゴシック" pitchFamily="25" charset="-128"/>
              </a:rPr>
              <a:t>Neighborhood watch captain George Zimmerman said he was acting in self-defense when he shot and killed 17-year-old </a:t>
            </a:r>
            <a:r>
              <a:rPr lang="en-US" sz="1600" dirty="0" err="1">
                <a:latin typeface="+mn-lt"/>
                <a:ea typeface="ＭＳ Ｐゴシック" pitchFamily="25" charset="-128"/>
              </a:rPr>
              <a:t>Trayvon</a:t>
            </a:r>
            <a:r>
              <a:rPr lang="en-US" sz="1600" dirty="0">
                <a:latin typeface="+mn-lt"/>
                <a:ea typeface="ＭＳ Ｐゴシック" pitchFamily="25" charset="-128"/>
              </a:rPr>
              <a:t> Martin, who was unarmed. The shooting ends one life, destroys another and leaves a community in turmoil. Racial allegations and questions about the Florida’s Stand Your Ground law once again bring the national spotlight to Central Florida. </a:t>
            </a:r>
          </a:p>
        </p:txBody>
      </p:sp>
      <p:pic>
        <p:nvPicPr>
          <p:cNvPr id="20486" name="Picture 9"/>
          <p:cNvPicPr>
            <a:picLocks noChangeAspect="1"/>
          </p:cNvPicPr>
          <p:nvPr/>
        </p:nvPicPr>
        <p:blipFill>
          <a:blip r:embed="rId4" cstate="print"/>
          <a:srcRect/>
          <a:stretch>
            <a:fillRect/>
          </a:stretch>
        </p:blipFill>
        <p:spPr bwMode="auto">
          <a:xfrm>
            <a:off x="990601" y="1781175"/>
            <a:ext cx="3148013" cy="1722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400" b="1" dirty="0" smtClean="0">
                <a:ea typeface="ＭＳ Ｐゴシック" pitchFamily="34" charset="-128"/>
              </a:rPr>
              <a:t>Crises Come in All Forms</a:t>
            </a:r>
          </a:p>
        </p:txBody>
      </p:sp>
      <p:sp>
        <p:nvSpPr>
          <p:cNvPr id="21507" name="Content Placeholder 3"/>
          <p:cNvSpPr>
            <a:spLocks noGrp="1"/>
          </p:cNvSpPr>
          <p:nvPr>
            <p:ph sz="half" idx="1"/>
          </p:nvPr>
        </p:nvSpPr>
        <p:spPr>
          <a:xfrm>
            <a:off x="457200" y="914401"/>
            <a:ext cx="4038600" cy="3680222"/>
          </a:xfrm>
        </p:spPr>
        <p:txBody>
          <a:bodyPr/>
          <a:lstStyle/>
          <a:p>
            <a:pPr marL="0" indent="0">
              <a:buFont typeface="Arial" charset="0"/>
              <a:buNone/>
            </a:pPr>
            <a:r>
              <a:rPr lang="en-US" sz="2400" dirty="0" smtClean="0">
                <a:ea typeface="ＭＳ Ｐゴシック" pitchFamily="34" charset="-128"/>
              </a:rPr>
              <a:t>        </a:t>
            </a:r>
            <a:r>
              <a:rPr lang="en-US" sz="2000" b="1" dirty="0" smtClean="0">
                <a:ea typeface="ＭＳ Ｐゴシック" pitchFamily="34" charset="-128"/>
              </a:rPr>
              <a:t>Aurora, Colorado Shooting</a:t>
            </a:r>
          </a:p>
          <a:p>
            <a:pPr marL="0" indent="0">
              <a:buFont typeface="Arial" charset="0"/>
              <a:buNone/>
            </a:pPr>
            <a:r>
              <a:rPr lang="en-US" sz="2000" b="1" dirty="0" smtClean="0">
                <a:ea typeface="ＭＳ Ｐゴシック" pitchFamily="34" charset="-128"/>
              </a:rPr>
              <a:t>                  July 20, 2012</a:t>
            </a:r>
          </a:p>
          <a:p>
            <a:pPr marL="0" indent="0">
              <a:buFont typeface="Arial" charset="0"/>
              <a:buNone/>
            </a:pPr>
            <a:endParaRPr lang="en-US" sz="2400" b="1" dirty="0" smtClean="0">
              <a:ea typeface="ＭＳ Ｐゴシック" pitchFamily="34" charset="-128"/>
            </a:endParaRPr>
          </a:p>
        </p:txBody>
      </p:sp>
      <p:pic>
        <p:nvPicPr>
          <p:cNvPr id="21508" name="Picture 1"/>
          <p:cNvPicPr>
            <a:picLocks noChangeAspect="1"/>
          </p:cNvPicPr>
          <p:nvPr/>
        </p:nvPicPr>
        <p:blipFill>
          <a:blip r:embed="rId3" cstate="print"/>
          <a:srcRect/>
          <a:stretch>
            <a:fillRect/>
          </a:stretch>
        </p:blipFill>
        <p:spPr bwMode="auto">
          <a:xfrm>
            <a:off x="371475" y="1943100"/>
            <a:ext cx="4191000" cy="2090738"/>
          </a:xfrm>
          <a:prstGeom prst="rect">
            <a:avLst/>
          </a:prstGeom>
          <a:noFill/>
          <a:ln w="9525">
            <a:noFill/>
            <a:miter lim="800000"/>
            <a:headEnd/>
            <a:tailEnd/>
          </a:ln>
        </p:spPr>
      </p:pic>
      <p:pic>
        <p:nvPicPr>
          <p:cNvPr id="21509" name="Content Placeholder 4"/>
          <p:cNvPicPr>
            <a:picLocks noGrp="1" noChangeAspect="1"/>
          </p:cNvPicPr>
          <p:nvPr>
            <p:ph sz="half" idx="2"/>
          </p:nvPr>
        </p:nvPicPr>
        <p:blipFill>
          <a:blip r:embed="rId4" cstate="print"/>
          <a:srcRect/>
          <a:stretch>
            <a:fillRect/>
          </a:stretch>
        </p:blipFill>
        <p:spPr>
          <a:xfrm>
            <a:off x="4648201" y="892911"/>
            <a:ext cx="4111625" cy="2056210"/>
          </a:xfrm>
        </p:spPr>
      </p:pic>
      <p:sp>
        <p:nvSpPr>
          <p:cNvPr id="8" name="TextBox 7"/>
          <p:cNvSpPr txBox="1"/>
          <p:nvPr/>
        </p:nvSpPr>
        <p:spPr>
          <a:xfrm>
            <a:off x="4662831" y="3079242"/>
            <a:ext cx="4267200" cy="1754326"/>
          </a:xfrm>
          <a:prstGeom prst="rect">
            <a:avLst/>
          </a:prstGeom>
          <a:noFill/>
        </p:spPr>
        <p:txBody>
          <a:bodyPr>
            <a:spAutoFit/>
          </a:bodyPr>
          <a:lstStyle/>
          <a:p>
            <a:pPr>
              <a:defRPr/>
            </a:pPr>
            <a:r>
              <a:rPr lang="en-US" dirty="0">
                <a:latin typeface="+mn-lt"/>
                <a:ea typeface="ＭＳ Ｐゴシック" pitchFamily="25" charset="-128"/>
              </a:rPr>
              <a:t>A masked gunman killed 12 people at a midnight showing of the "The Dark Knight Rises” in a Denver suburb sparking pandemonium when he hurled a teargas canister into the auditorium and opened fire on moviegoers. Fifty others including children were wounded in the attack.</a:t>
            </a:r>
            <a:endParaRPr lang="en-US" dirty="0">
              <a:ea typeface="ＭＳ Ｐゴシック" pitchFamily="25"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2400" b="1" dirty="0" smtClean="0">
                <a:ea typeface="ＭＳ Ｐゴシック" pitchFamily="34" charset="-128"/>
              </a:rPr>
              <a:t>Definition of a crisis</a:t>
            </a:r>
          </a:p>
        </p:txBody>
      </p:sp>
      <p:sp>
        <p:nvSpPr>
          <p:cNvPr id="18435" name="Content Placeholder 2"/>
          <p:cNvSpPr>
            <a:spLocks noGrp="1"/>
          </p:cNvSpPr>
          <p:nvPr>
            <p:ph idx="1"/>
          </p:nvPr>
        </p:nvSpPr>
        <p:spPr>
          <a:xfrm>
            <a:off x="1066800" y="1200151"/>
            <a:ext cx="7696200" cy="3451622"/>
          </a:xfrm>
        </p:spPr>
        <p:txBody>
          <a:bodyPr/>
          <a:lstStyle/>
          <a:p>
            <a:pPr>
              <a:defRPr/>
            </a:pPr>
            <a:r>
              <a:rPr lang="en-US" sz="2400" dirty="0" smtClean="0">
                <a:ea typeface="ＭＳ Ｐゴシック" pitchFamily="25" charset="-128"/>
              </a:rPr>
              <a:t>A crisis is a major occurrence with a potentially negative outcome affecting the organization, company, or industry, as well as its publics, products, services or good name. </a:t>
            </a:r>
          </a:p>
          <a:p>
            <a:pPr>
              <a:defRPr/>
            </a:pPr>
            <a:r>
              <a:rPr lang="en-US" sz="2400" dirty="0" smtClean="0">
                <a:ea typeface="ＭＳ Ｐゴシック" pitchFamily="25" charset="-128"/>
              </a:rPr>
              <a:t>A crisis interrupts normal business transactions and can sometimes threaten the existence of the organization.</a:t>
            </a:r>
          </a:p>
          <a:p>
            <a:pPr>
              <a:defRPr/>
            </a:pPr>
            <a:r>
              <a:rPr lang="en-US" sz="2400" dirty="0" smtClean="0">
                <a:ea typeface="ＭＳ Ｐゴシック" pitchFamily="25" charset="-128"/>
              </a:rPr>
              <a:t>A crisis can be a bankruptcy, boycott, fire, merger, murder, natural disaster, transportation accident, product recall, product tampering, strike, terrorism, et al.</a:t>
            </a:r>
          </a:p>
          <a:p>
            <a:pPr marL="0" indent="0">
              <a:buFont typeface="Arial" charset="0"/>
              <a:buNone/>
              <a:defRPr/>
            </a:pPr>
            <a:endParaRPr lang="en-US" sz="2400" dirty="0" smtClean="0">
              <a:ea typeface="ＭＳ Ｐゴシック" pitchFamily="25"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Common Denominators</a:t>
            </a:r>
            <a:endParaRPr lang="en-US" sz="2400" dirty="0"/>
          </a:p>
        </p:txBody>
      </p:sp>
      <p:sp>
        <p:nvSpPr>
          <p:cNvPr id="6" name="Content Placeholder 5"/>
          <p:cNvSpPr>
            <a:spLocks noGrp="1"/>
          </p:cNvSpPr>
          <p:nvPr>
            <p:ph idx="1"/>
          </p:nvPr>
        </p:nvSpPr>
        <p:spPr/>
        <p:txBody>
          <a:bodyPr/>
          <a:lstStyle/>
          <a:p>
            <a:endParaRPr lang="en-US" sz="2400" dirty="0" smtClean="0">
              <a:ea typeface="ＭＳ Ｐゴシック" pitchFamily="34" charset="-128"/>
            </a:endParaRPr>
          </a:p>
          <a:p>
            <a:r>
              <a:rPr lang="en-US" sz="2400" dirty="0" smtClean="0">
                <a:ea typeface="ＭＳ Ｐゴシック" pitchFamily="34" charset="-128"/>
              </a:rPr>
              <a:t>No city, country, industry or organization (or individual) is immune.</a:t>
            </a:r>
          </a:p>
          <a:p>
            <a:r>
              <a:rPr lang="en-US" sz="2400" dirty="0" smtClean="0">
                <a:ea typeface="ＭＳ Ｐゴシック" pitchFamily="34" charset="-128"/>
              </a:rPr>
              <a:t>Crises are unpredictable.</a:t>
            </a:r>
          </a:p>
          <a:p>
            <a:r>
              <a:rPr lang="en-US" sz="2400" dirty="0" smtClean="0">
                <a:ea typeface="ＭＳ Ｐゴシック" pitchFamily="34" charset="-128"/>
              </a:rPr>
              <a:t>The media play a critical role (can make or break a crisis).</a:t>
            </a:r>
          </a:p>
          <a:p>
            <a:r>
              <a:rPr lang="en-US" sz="2400" dirty="0" smtClean="0">
                <a:ea typeface="ＭＳ Ｐゴシック" pitchFamily="34" charset="-128"/>
              </a:rPr>
              <a:t>Crises have a financial impact, can damage reputation, or both.</a:t>
            </a:r>
          </a:p>
        </p:txBody>
      </p:sp>
      <p:sp>
        <p:nvSpPr>
          <p:cNvPr id="4" name="Slide Number Placeholder 3"/>
          <p:cNvSpPr>
            <a:spLocks noGrp="1"/>
          </p:cNvSpPr>
          <p:nvPr>
            <p:ph type="sldNum" sz="quarter" idx="12"/>
          </p:nvPr>
        </p:nvSpPr>
        <p:spPr/>
        <p:txBody>
          <a:bodyPr/>
          <a:lstStyle/>
          <a:p>
            <a:fld id="{D6456E9D-BF22-4568-9A17-C55B6E95C8DE}" type="slidenum">
              <a:rPr lang="en-US" smtClean="0">
                <a:solidFill>
                  <a:schemeClr val="bg1"/>
                </a:solidFill>
              </a:rPr>
              <a:pPr/>
              <a:t>13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57150"/>
            <a:ext cx="8229600" cy="857250"/>
          </a:xfrm>
        </p:spPr>
        <p:txBody>
          <a:bodyPr/>
          <a:lstStyle/>
          <a:p>
            <a:r>
              <a:rPr lang="en-US" sz="2400" b="1" dirty="0" smtClean="0">
                <a:ea typeface="ＭＳ Ｐゴシック" pitchFamily="34" charset="-128"/>
              </a:rPr>
              <a:t>What can you do?</a:t>
            </a:r>
          </a:p>
        </p:txBody>
      </p:sp>
      <p:sp>
        <p:nvSpPr>
          <p:cNvPr id="25603" name="Content Placeholder 2"/>
          <p:cNvSpPr>
            <a:spLocks noGrp="1"/>
          </p:cNvSpPr>
          <p:nvPr>
            <p:ph idx="1"/>
          </p:nvPr>
        </p:nvSpPr>
        <p:spPr>
          <a:xfrm>
            <a:off x="855878" y="971551"/>
            <a:ext cx="7710221" cy="3223022"/>
          </a:xfrm>
        </p:spPr>
        <p:txBody>
          <a:bodyPr/>
          <a:lstStyle/>
          <a:p>
            <a:pPr>
              <a:lnSpc>
                <a:spcPct val="100000"/>
              </a:lnSpc>
              <a:spcBef>
                <a:spcPts val="0"/>
              </a:spcBef>
              <a:buNone/>
              <a:defRPr/>
            </a:pPr>
            <a:r>
              <a:rPr lang="en-US" sz="2400" b="1" dirty="0" smtClean="0">
                <a:ea typeface="ＭＳ Ｐゴシック" pitchFamily="34" charset="-128"/>
              </a:rPr>
              <a:t>Research shows …</a:t>
            </a:r>
          </a:p>
          <a:p>
            <a:pPr>
              <a:lnSpc>
                <a:spcPct val="100000"/>
              </a:lnSpc>
              <a:spcBef>
                <a:spcPts val="0"/>
              </a:spcBef>
              <a:buNone/>
              <a:defRPr/>
            </a:pPr>
            <a:endParaRPr lang="en-US" sz="2400" dirty="0" smtClean="0">
              <a:ea typeface="ＭＳ Ｐゴシック" pitchFamily="25" charset="-128"/>
            </a:endParaRPr>
          </a:p>
          <a:p>
            <a:pPr>
              <a:lnSpc>
                <a:spcPct val="100000"/>
              </a:lnSpc>
              <a:spcBef>
                <a:spcPts val="0"/>
              </a:spcBef>
              <a:defRPr/>
            </a:pPr>
            <a:r>
              <a:rPr lang="en-US" sz="2000" dirty="0" smtClean="0">
                <a:ea typeface="ＭＳ Ｐゴシック" pitchFamily="25" charset="-128"/>
              </a:rPr>
              <a:t>Companies with two-way communication often avoid crises or endure crises of shorter duration or of lesser magnitude.</a:t>
            </a:r>
          </a:p>
          <a:p>
            <a:pPr>
              <a:lnSpc>
                <a:spcPct val="100000"/>
              </a:lnSpc>
              <a:spcBef>
                <a:spcPts val="0"/>
              </a:spcBef>
              <a:defRPr/>
            </a:pPr>
            <a:r>
              <a:rPr lang="en-US" sz="2000" dirty="0" smtClean="0">
                <a:ea typeface="ＭＳ Ｐゴシック" pitchFamily="25" charset="-128"/>
              </a:rPr>
              <a:t>Strong community presence and good relationships with media are beneficial.</a:t>
            </a:r>
          </a:p>
          <a:p>
            <a:pPr marL="227013" lvl="1" indent="-227013">
              <a:lnSpc>
                <a:spcPct val="100000"/>
              </a:lnSpc>
              <a:spcBef>
                <a:spcPts val="0"/>
              </a:spcBef>
              <a:defRPr/>
            </a:pPr>
            <a:r>
              <a:rPr lang="en-US" sz="2000" dirty="0" smtClean="0">
                <a:ea typeface="ＭＳ Ｐゴシック" pitchFamily="25" charset="-128"/>
                <a:cs typeface="+mn-cs"/>
              </a:rPr>
              <a:t>Crisis management and crisis communication are key.</a:t>
            </a:r>
          </a:p>
          <a:p>
            <a:pPr marL="227013" lvl="1" indent="-227013">
              <a:lnSpc>
                <a:spcPct val="100000"/>
              </a:lnSpc>
              <a:spcBef>
                <a:spcPts val="0"/>
              </a:spcBef>
              <a:defRPr/>
            </a:pPr>
            <a:r>
              <a:rPr lang="en-US" sz="2000" dirty="0" smtClean="0">
                <a:ea typeface="ＭＳ Ｐゴシック" pitchFamily="25" charset="-128"/>
                <a:cs typeface="+mn-cs"/>
              </a:rPr>
              <a:t>Training is essential.</a:t>
            </a:r>
            <a:r>
              <a:rPr lang="en-US" sz="2000" dirty="0" smtClean="0">
                <a:ea typeface="ＭＳ Ｐゴシック" pitchFamily="25" charset="-128"/>
              </a:rPr>
              <a:t> </a:t>
            </a:r>
          </a:p>
          <a:p>
            <a:pPr marL="227013" lvl="1" indent="-227013">
              <a:lnSpc>
                <a:spcPct val="100000"/>
              </a:lnSpc>
              <a:spcBef>
                <a:spcPts val="0"/>
              </a:spcBef>
              <a:buNone/>
              <a:defRPr/>
            </a:pPr>
            <a:endParaRPr lang="en-US" sz="2000" dirty="0" smtClean="0">
              <a:ea typeface="ＭＳ Ｐゴシック" pitchFamily="25" charset="-128"/>
            </a:endParaRPr>
          </a:p>
          <a:p>
            <a:pPr marL="227013" lvl="1" indent="-227013" algn="ctr">
              <a:lnSpc>
                <a:spcPct val="100000"/>
              </a:lnSpc>
              <a:spcBef>
                <a:spcPts val="0"/>
              </a:spcBef>
              <a:buNone/>
              <a:defRPr/>
            </a:pPr>
            <a:r>
              <a:rPr lang="en-US" sz="2400" b="1" dirty="0" smtClean="0">
                <a:ea typeface="ＭＳ Ｐゴシック" pitchFamily="25" charset="-128"/>
              </a:rPr>
              <a:t>Practice PR Excellence.</a:t>
            </a:r>
          </a:p>
          <a:p>
            <a:pPr marL="227013" lvl="1" indent="-227013">
              <a:defRPr/>
            </a:pPr>
            <a:endParaRPr lang="en-US" sz="2400" dirty="0" smtClean="0">
              <a:ea typeface="ＭＳ Ｐゴシック" pitchFamily="25" charset="-128"/>
              <a:cs typeface="+mn-cs"/>
            </a:endParaRP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2400" dirty="0" smtClean="0">
                <a:ea typeface="ＭＳ Ｐゴシック" pitchFamily="34" charset="-128"/>
              </a:rPr>
              <a:t>What can you do?</a:t>
            </a:r>
            <a:endParaRPr lang="en-US" sz="2400" b="1" dirty="0" smtClean="0">
              <a:ea typeface="ＭＳ Ｐゴシック" pitchFamily="34" charset="-128"/>
            </a:endParaRPr>
          </a:p>
        </p:txBody>
      </p:sp>
      <p:sp>
        <p:nvSpPr>
          <p:cNvPr id="38915" name="Content Placeholder 2"/>
          <p:cNvSpPr>
            <a:spLocks noGrp="1"/>
          </p:cNvSpPr>
          <p:nvPr>
            <p:ph idx="1"/>
          </p:nvPr>
        </p:nvSpPr>
        <p:spPr>
          <a:xfrm>
            <a:off x="694944" y="914400"/>
            <a:ext cx="7991856" cy="3680223"/>
          </a:xfrm>
        </p:spPr>
        <p:txBody>
          <a:bodyPr/>
          <a:lstStyle/>
          <a:p>
            <a:pPr>
              <a:lnSpc>
                <a:spcPct val="100000"/>
              </a:lnSpc>
              <a:spcBef>
                <a:spcPts val="0"/>
              </a:spcBef>
              <a:buNone/>
            </a:pPr>
            <a:r>
              <a:rPr lang="en-US" sz="2400" b="1" dirty="0" smtClean="0">
                <a:ea typeface="ＭＳ Ｐゴシック" pitchFamily="34" charset="-128"/>
              </a:rPr>
              <a:t>Focus on Detection:</a:t>
            </a:r>
          </a:p>
          <a:p>
            <a:pPr>
              <a:lnSpc>
                <a:spcPct val="100000"/>
              </a:lnSpc>
              <a:spcBef>
                <a:spcPts val="0"/>
              </a:spcBef>
            </a:pPr>
            <a:r>
              <a:rPr lang="en-US" sz="2000" dirty="0" smtClean="0">
                <a:ea typeface="ＭＳ Ｐゴシック" pitchFamily="34" charset="-128"/>
              </a:rPr>
              <a:t>Watch for warning signs (</a:t>
            </a:r>
            <a:r>
              <a:rPr lang="en-US" sz="2000" dirty="0" err="1" smtClean="0">
                <a:ea typeface="ＭＳ Ｐゴシック" pitchFamily="34" charset="-128"/>
              </a:rPr>
              <a:t>prodomes</a:t>
            </a:r>
            <a:r>
              <a:rPr lang="en-US" sz="2000" dirty="0" smtClean="0">
                <a:ea typeface="ＭＳ Ｐゴシック" pitchFamily="34" charset="-128"/>
              </a:rPr>
              <a:t>).</a:t>
            </a:r>
          </a:p>
          <a:p>
            <a:pPr>
              <a:lnSpc>
                <a:spcPct val="100000"/>
              </a:lnSpc>
              <a:spcBef>
                <a:spcPts val="0"/>
              </a:spcBef>
            </a:pPr>
            <a:r>
              <a:rPr lang="en-US" sz="2000" dirty="0" smtClean="0">
                <a:ea typeface="ＭＳ Ｐゴシック" pitchFamily="34" charset="-128"/>
              </a:rPr>
              <a:t>When businesses in same industry have a crisis, this is a </a:t>
            </a:r>
            <a:r>
              <a:rPr lang="en-US" sz="2000" dirty="0" err="1" smtClean="0">
                <a:ea typeface="ＭＳ Ｐゴシック" pitchFamily="34" charset="-128"/>
              </a:rPr>
              <a:t>prodrome</a:t>
            </a:r>
            <a:r>
              <a:rPr lang="en-US" sz="2000" dirty="0" smtClean="0">
                <a:ea typeface="ＭＳ Ｐゴシック" pitchFamily="34" charset="-128"/>
              </a:rPr>
              <a:t>.</a:t>
            </a:r>
          </a:p>
          <a:p>
            <a:pPr>
              <a:lnSpc>
                <a:spcPct val="100000"/>
              </a:lnSpc>
              <a:spcBef>
                <a:spcPts val="0"/>
              </a:spcBef>
              <a:buNone/>
            </a:pPr>
            <a:endParaRPr lang="en-US" dirty="0" smtClean="0">
              <a:ea typeface="ＭＳ Ｐゴシック" pitchFamily="34" charset="-128"/>
            </a:endParaRPr>
          </a:p>
          <a:p>
            <a:pPr>
              <a:lnSpc>
                <a:spcPct val="100000"/>
              </a:lnSpc>
              <a:spcBef>
                <a:spcPts val="0"/>
              </a:spcBef>
              <a:buNone/>
            </a:pPr>
            <a:r>
              <a:rPr lang="en-US" sz="2400" b="1" dirty="0" smtClean="0">
                <a:ea typeface="ＭＳ Ｐゴシック" pitchFamily="34" charset="-128"/>
              </a:rPr>
              <a:t>Focus on Prevention and Preparation:</a:t>
            </a:r>
          </a:p>
          <a:p>
            <a:pPr>
              <a:lnSpc>
                <a:spcPct val="100000"/>
              </a:lnSpc>
              <a:spcBef>
                <a:spcPts val="0"/>
              </a:spcBef>
            </a:pPr>
            <a:r>
              <a:rPr lang="en-US" sz="2000" dirty="0" smtClean="0">
                <a:ea typeface="ＭＳ Ｐゴシック" pitchFamily="34" charset="-128"/>
              </a:rPr>
              <a:t>Ongoing PR programs and regular two-way communication build relationships and help prevent or lessen crises.</a:t>
            </a:r>
          </a:p>
          <a:p>
            <a:pPr>
              <a:lnSpc>
                <a:spcPct val="100000"/>
              </a:lnSpc>
              <a:spcBef>
                <a:spcPts val="0"/>
              </a:spcBef>
            </a:pPr>
            <a:r>
              <a:rPr lang="en-US" sz="2000" dirty="0" smtClean="0">
                <a:ea typeface="ＭＳ Ｐゴシック" pitchFamily="34" charset="-128"/>
              </a:rPr>
              <a:t>Corporate culture with open interaction.</a:t>
            </a:r>
          </a:p>
          <a:p>
            <a:pPr>
              <a:lnSpc>
                <a:spcPct val="100000"/>
              </a:lnSpc>
              <a:spcBef>
                <a:spcPts val="0"/>
              </a:spcBef>
            </a:pPr>
            <a:r>
              <a:rPr lang="en-US" sz="2000" dirty="0" smtClean="0">
                <a:ea typeface="ＭＳ Ｐゴシック" pitchFamily="34" charset="-128"/>
              </a:rPr>
              <a:t>Corporate Social Responsibility and policies that prevent crises. </a:t>
            </a:r>
          </a:p>
          <a:p>
            <a:pPr>
              <a:lnSpc>
                <a:spcPct val="100000"/>
              </a:lnSpc>
              <a:spcBef>
                <a:spcPts val="0"/>
              </a:spcBef>
            </a:pPr>
            <a:r>
              <a:rPr lang="en-US" sz="2000" dirty="0" smtClean="0">
                <a:ea typeface="ＭＳ Ｐゴシック" pitchFamily="34" charset="-128"/>
              </a:rPr>
              <a:t>Training of key personnel to assess media inquiries (and contact the right person).</a:t>
            </a:r>
          </a:p>
          <a:p>
            <a:pPr>
              <a:lnSpc>
                <a:spcPct val="100000"/>
              </a:lnSpc>
              <a:spcBef>
                <a:spcPts val="0"/>
              </a:spcBef>
            </a:pPr>
            <a:r>
              <a:rPr lang="en-US" sz="2000" dirty="0" smtClean="0">
                <a:ea typeface="ＭＳ Ｐゴシック" pitchFamily="34" charset="-128"/>
              </a:rPr>
              <a:t>Prepare/update Crisis Communication Plan.</a:t>
            </a:r>
          </a:p>
          <a:p>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7150"/>
            <a:ext cx="8229600" cy="857250"/>
          </a:xfrm>
        </p:spPr>
        <p:txBody>
          <a:bodyPr/>
          <a:lstStyle/>
          <a:p>
            <a:r>
              <a:rPr lang="en-US" sz="2400" b="1" dirty="0" smtClean="0">
                <a:ea typeface="ＭＳ Ｐゴシック" pitchFamily="34" charset="-128"/>
              </a:rPr>
              <a:t>What can you do?</a:t>
            </a:r>
          </a:p>
        </p:txBody>
      </p:sp>
      <p:sp>
        <p:nvSpPr>
          <p:cNvPr id="21507" name="Content Placeholder 2"/>
          <p:cNvSpPr>
            <a:spLocks noGrp="1"/>
          </p:cNvSpPr>
          <p:nvPr>
            <p:ph idx="1"/>
          </p:nvPr>
        </p:nvSpPr>
        <p:spPr>
          <a:xfrm>
            <a:off x="990600" y="1200151"/>
            <a:ext cx="7696200" cy="3508772"/>
          </a:xfrm>
        </p:spPr>
        <p:txBody>
          <a:bodyPr/>
          <a:lstStyle/>
          <a:p>
            <a:pPr>
              <a:buNone/>
            </a:pPr>
            <a:r>
              <a:rPr lang="en-US" sz="2400" b="1" dirty="0" smtClean="0">
                <a:ea typeface="ＭＳ Ｐゴシック" pitchFamily="34" charset="-128"/>
              </a:rPr>
              <a:t>Communications to Prevent Crises</a:t>
            </a:r>
          </a:p>
          <a:p>
            <a:pPr>
              <a:buNone/>
            </a:pPr>
            <a:endParaRPr lang="en-US" sz="2400" b="1" dirty="0" smtClean="0">
              <a:ea typeface="ＭＳ Ｐゴシック" pitchFamily="34" charset="-128"/>
            </a:endParaRPr>
          </a:p>
          <a:p>
            <a:r>
              <a:rPr lang="en-US" sz="2400" dirty="0" smtClean="0">
                <a:ea typeface="ＭＳ Ｐゴシック" pitchFamily="34" charset="-128"/>
              </a:rPr>
              <a:t>Strong community relations program.</a:t>
            </a:r>
          </a:p>
          <a:p>
            <a:r>
              <a:rPr lang="en-US" sz="2400" dirty="0" smtClean="0">
                <a:ea typeface="ＭＳ Ｐゴシック" pitchFamily="34" charset="-128"/>
              </a:rPr>
              <a:t>Ongoing positive media coverage.</a:t>
            </a:r>
          </a:p>
          <a:p>
            <a:r>
              <a:rPr lang="en-US" sz="2400" dirty="0" smtClean="0">
                <a:ea typeface="ＭＳ Ｐゴシック" pitchFamily="34" charset="-128"/>
              </a:rPr>
              <a:t>People-centered corporate culture vs. profit-centered.</a:t>
            </a:r>
          </a:p>
          <a:p>
            <a:r>
              <a:rPr lang="en-US" sz="2400" dirty="0" smtClean="0">
                <a:ea typeface="ＭＳ Ｐゴシック" pitchFamily="34" charset="-128"/>
              </a:rPr>
              <a:t>Listening to internal publics to determine likely </a:t>
            </a:r>
            <a:r>
              <a:rPr lang="en-US" sz="2400" dirty="0" err="1" smtClean="0">
                <a:ea typeface="ＭＳ Ｐゴシック" pitchFamily="34" charset="-128"/>
              </a:rPr>
              <a:t>prodromes</a:t>
            </a:r>
            <a:r>
              <a:rPr lang="en-US" sz="2400" dirty="0" smtClean="0">
                <a:ea typeface="ＭＳ Ｐゴシック" pitchFamily="34" charset="-128"/>
              </a:rPr>
              <a:t>.</a:t>
            </a:r>
          </a:p>
          <a:p>
            <a:endParaRPr 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44322" y="133503"/>
            <a:ext cx="7772400" cy="857250"/>
          </a:xfrm>
        </p:spPr>
        <p:txBody>
          <a:bodyPr/>
          <a:lstStyle/>
          <a:p>
            <a:pPr eaLnBrk="1" hangingPunct="1"/>
            <a:r>
              <a:rPr lang="en-US" sz="2000" b="1" dirty="0" smtClean="0">
                <a:ea typeface="ＭＳ Ｐゴシック" pitchFamily="34" charset="-128"/>
              </a:rPr>
              <a:t>In Today’s Environment</a:t>
            </a:r>
          </a:p>
        </p:txBody>
      </p:sp>
      <p:sp>
        <p:nvSpPr>
          <p:cNvPr id="16387" name="Rectangle 3"/>
          <p:cNvSpPr>
            <a:spLocks noGrp="1" noChangeArrowheads="1"/>
          </p:cNvSpPr>
          <p:nvPr>
            <p:ph type="body" idx="1"/>
          </p:nvPr>
        </p:nvSpPr>
        <p:spPr>
          <a:xfrm>
            <a:off x="738835" y="1071219"/>
            <a:ext cx="7783372" cy="3530041"/>
          </a:xfrm>
        </p:spPr>
        <p:txBody>
          <a:bodyPr/>
          <a:lstStyle/>
          <a:p>
            <a:pPr marL="0" indent="0" eaLnBrk="1" hangingPunct="1">
              <a:lnSpc>
                <a:spcPct val="90000"/>
              </a:lnSpc>
              <a:buFont typeface="Arial" charset="0"/>
              <a:buNone/>
              <a:defRPr/>
            </a:pPr>
            <a:r>
              <a:rPr lang="en-US" sz="2400" b="1" dirty="0" smtClean="0">
                <a:ea typeface="ＭＳ Ｐゴシック" pitchFamily="25" charset="-128"/>
              </a:rPr>
              <a:t>Environmental impacts …</a:t>
            </a:r>
          </a:p>
          <a:p>
            <a:pPr eaLnBrk="1" hangingPunct="1">
              <a:lnSpc>
                <a:spcPct val="90000"/>
              </a:lnSpc>
              <a:buFontTx/>
              <a:buChar char="•"/>
              <a:defRPr/>
            </a:pPr>
            <a:r>
              <a:rPr lang="en-US" sz="2000" dirty="0" smtClean="0">
                <a:ea typeface="ＭＳ Ｐゴシック" pitchFamily="25" charset="-128"/>
              </a:rPr>
              <a:t>Shrinking of traditional media.</a:t>
            </a:r>
          </a:p>
          <a:p>
            <a:pPr lvl="1">
              <a:buFontTx/>
              <a:buChar char="•"/>
              <a:defRPr/>
            </a:pPr>
            <a:r>
              <a:rPr lang="en-US" sz="1800" dirty="0" smtClean="0">
                <a:ea typeface="ＭＳ Ｐゴシック" pitchFamily="25" charset="-128"/>
              </a:rPr>
              <a:t>Can’t rely on publicity to reach target audience in good times or bad.</a:t>
            </a:r>
          </a:p>
          <a:p>
            <a:pPr eaLnBrk="1" hangingPunct="1">
              <a:lnSpc>
                <a:spcPct val="90000"/>
              </a:lnSpc>
              <a:buFontTx/>
              <a:buChar char="•"/>
              <a:defRPr/>
            </a:pPr>
            <a:r>
              <a:rPr lang="en-US" sz="2000" dirty="0" smtClean="0">
                <a:ea typeface="ＭＳ Ｐゴシック" pitchFamily="25" charset="-128"/>
              </a:rPr>
              <a:t>Growth of social media and new media. </a:t>
            </a:r>
          </a:p>
          <a:p>
            <a:pPr lvl="1">
              <a:buFontTx/>
              <a:buChar char="•"/>
              <a:defRPr/>
            </a:pPr>
            <a:r>
              <a:rPr lang="en-US" sz="1800" dirty="0" smtClean="0">
                <a:ea typeface="ＭＳ Ｐゴシック" pitchFamily="25" charset="-128"/>
              </a:rPr>
              <a:t>The Virginia Tech tragedy changed </a:t>
            </a:r>
            <a:r>
              <a:rPr lang="en-US" sz="1800" dirty="0" err="1" smtClean="0">
                <a:ea typeface="ＭＳ Ｐゴシック" pitchFamily="25" charset="-128"/>
              </a:rPr>
              <a:t>Facebook</a:t>
            </a:r>
            <a:r>
              <a:rPr lang="en-US" sz="1800" dirty="0" smtClean="0">
                <a:ea typeface="ＭＳ Ｐゴシック" pitchFamily="25" charset="-128"/>
              </a:rPr>
              <a:t> – it became a news channel. </a:t>
            </a:r>
          </a:p>
          <a:p>
            <a:pPr eaLnBrk="1" hangingPunct="1">
              <a:lnSpc>
                <a:spcPct val="90000"/>
              </a:lnSpc>
              <a:buFontTx/>
              <a:buChar char="•"/>
              <a:defRPr/>
            </a:pPr>
            <a:r>
              <a:rPr lang="en-US" sz="2000" dirty="0" smtClean="0">
                <a:ea typeface="ＭＳ Ｐゴシック" pitchFamily="25" charset="-128"/>
              </a:rPr>
              <a:t>Explosion of “Citizen” journalism.</a:t>
            </a:r>
          </a:p>
          <a:p>
            <a:pPr eaLnBrk="1" hangingPunct="1">
              <a:lnSpc>
                <a:spcPct val="90000"/>
              </a:lnSpc>
              <a:buFontTx/>
              <a:buChar char="•"/>
              <a:defRPr/>
            </a:pPr>
            <a:r>
              <a:rPr lang="en-US" sz="2000" dirty="0" smtClean="0">
                <a:ea typeface="ＭＳ Ｐゴシック" pitchFamily="25" charset="-128"/>
              </a:rPr>
              <a:t>Use all available tools and invest in new technology for speed.</a:t>
            </a:r>
          </a:p>
          <a:p>
            <a:pPr eaLnBrk="1" hangingPunct="1">
              <a:lnSpc>
                <a:spcPct val="90000"/>
              </a:lnSpc>
              <a:buNone/>
              <a:defRPr/>
            </a:pPr>
            <a:endParaRPr lang="en-US" sz="2000" dirty="0" smtClean="0">
              <a:ea typeface="ＭＳ Ｐゴシック" pitchFamily="25" charset="-128"/>
            </a:endParaRPr>
          </a:p>
          <a:p>
            <a:pPr algn="ctr" eaLnBrk="1" hangingPunct="1">
              <a:lnSpc>
                <a:spcPct val="90000"/>
              </a:lnSpc>
              <a:buNone/>
              <a:defRPr/>
            </a:pPr>
            <a:r>
              <a:rPr lang="en-US" sz="2000" b="1" i="1" dirty="0" smtClean="0">
                <a:ea typeface="ＭＳ Ｐゴシック" pitchFamily="25" charset="-128"/>
              </a:rPr>
              <a:t>Don’t underestimate social media. </a:t>
            </a:r>
          </a:p>
          <a:p>
            <a:pPr algn="ctr" eaLnBrk="1" hangingPunct="1">
              <a:lnSpc>
                <a:spcPct val="90000"/>
              </a:lnSpc>
              <a:buNone/>
              <a:defRPr/>
            </a:pPr>
            <a:r>
              <a:rPr lang="en-US" sz="2000" b="1" i="1" dirty="0" smtClean="0">
                <a:ea typeface="ＭＳ Ｐゴシック" pitchFamily="25" charset="-128"/>
              </a:rPr>
              <a:t>Never forget the power of good, old-fashioned face to face communications.</a:t>
            </a:r>
          </a:p>
          <a:p>
            <a:pPr eaLnBrk="1" hangingPunct="1">
              <a:lnSpc>
                <a:spcPct val="90000"/>
              </a:lnSpc>
              <a:buFontTx/>
              <a:buChar char="•"/>
              <a:defRPr/>
            </a:pPr>
            <a:endParaRPr lang="en-US" dirty="0" smtClean="0">
              <a:ea typeface="ＭＳ Ｐゴシック" pitchFamily="25" charset="-128"/>
            </a:endParaRPr>
          </a:p>
          <a:p>
            <a:pPr eaLnBrk="1" hangingPunct="1">
              <a:lnSpc>
                <a:spcPct val="90000"/>
              </a:lnSpc>
              <a:defRPr/>
            </a:pPr>
            <a:endParaRPr lang="en-US" dirty="0" smtClean="0">
              <a:ea typeface="ＭＳ Ｐゴシック" pitchFamily="25" charset="-128"/>
            </a:endParaRPr>
          </a:p>
          <a:p>
            <a:pPr eaLnBrk="1" hangingPunct="1">
              <a:lnSpc>
                <a:spcPct val="90000"/>
              </a:lnSpc>
              <a:defRPr/>
            </a:pPr>
            <a:endParaRPr lang="en-US" dirty="0" smtClean="0">
              <a:ea typeface="ＭＳ Ｐゴシック" pitchFamily="25"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14300"/>
            <a:ext cx="8229600" cy="857250"/>
          </a:xfrm>
        </p:spPr>
        <p:txBody>
          <a:bodyPr/>
          <a:lstStyle/>
          <a:p>
            <a:r>
              <a:rPr lang="en-US" sz="2000" b="1" dirty="0" smtClean="0">
                <a:ea typeface="ＭＳ Ｐゴシック" pitchFamily="34" charset="-128"/>
              </a:rPr>
              <a:t>The Golden Hour</a:t>
            </a:r>
          </a:p>
        </p:txBody>
      </p:sp>
      <p:sp>
        <p:nvSpPr>
          <p:cNvPr id="28675" name="Content Placeholder 2"/>
          <p:cNvSpPr>
            <a:spLocks noGrp="1"/>
          </p:cNvSpPr>
          <p:nvPr>
            <p:ph idx="1"/>
          </p:nvPr>
        </p:nvSpPr>
        <p:spPr>
          <a:xfrm>
            <a:off x="848563" y="1028701"/>
            <a:ext cx="7944307" cy="3451622"/>
          </a:xfrm>
        </p:spPr>
        <p:txBody>
          <a:bodyPr/>
          <a:lstStyle/>
          <a:p>
            <a:pPr marL="0" indent="0" algn="ctr">
              <a:lnSpc>
                <a:spcPct val="100000"/>
              </a:lnSpc>
              <a:spcBef>
                <a:spcPts val="0"/>
              </a:spcBef>
              <a:buNone/>
            </a:pPr>
            <a:r>
              <a:rPr lang="en-US" sz="2400" b="1" i="1" dirty="0" smtClean="0"/>
              <a:t>Be among the first—if not the first—to know when </a:t>
            </a:r>
          </a:p>
          <a:p>
            <a:pPr marL="0" indent="0" algn="ctr">
              <a:lnSpc>
                <a:spcPct val="100000"/>
              </a:lnSpc>
              <a:spcBef>
                <a:spcPts val="0"/>
              </a:spcBef>
              <a:buNone/>
            </a:pPr>
            <a:r>
              <a:rPr lang="en-US" sz="2400" b="1" i="1" dirty="0" smtClean="0"/>
              <a:t>a crisis occurs.</a:t>
            </a:r>
          </a:p>
          <a:p>
            <a:pPr marL="0" indent="0" algn="ctr">
              <a:lnSpc>
                <a:spcPct val="100000"/>
              </a:lnSpc>
              <a:spcBef>
                <a:spcPts val="0"/>
              </a:spcBef>
              <a:buNone/>
            </a:pPr>
            <a:endParaRPr lang="en-US" sz="2400" dirty="0" smtClean="0">
              <a:ea typeface="ＭＳ Ｐゴシック" pitchFamily="34" charset="-128"/>
            </a:endParaRPr>
          </a:p>
          <a:p>
            <a:pPr marL="0" indent="0">
              <a:buFont typeface="Arial" charset="0"/>
              <a:buNone/>
            </a:pPr>
            <a:r>
              <a:rPr lang="en-US" sz="2000" dirty="0" smtClean="0">
                <a:ea typeface="ＭＳ Ｐゴシック" pitchFamily="34" charset="-128"/>
              </a:rPr>
              <a:t>“Bad things happen to people and organizations all the time, and it isn’t the severity of the negative event that determines whether they suffer reputational, operational, or financial harm, but rather the </a:t>
            </a:r>
            <a:r>
              <a:rPr lang="en-US" sz="2000" b="1" u="sng" dirty="0" smtClean="0">
                <a:ea typeface="ＭＳ Ｐゴシック" pitchFamily="34" charset="-128"/>
              </a:rPr>
              <a:t>nature and timeliness of the response</a:t>
            </a:r>
            <a:r>
              <a:rPr lang="en-US" sz="2000" b="1" dirty="0" smtClean="0">
                <a:ea typeface="ＭＳ Ｐゴシック" pitchFamily="34" charset="-128"/>
              </a:rPr>
              <a:t>.”</a:t>
            </a:r>
          </a:p>
          <a:p>
            <a:pPr marL="0" indent="0">
              <a:buFont typeface="Arial" charset="0"/>
              <a:buNone/>
            </a:pPr>
            <a:endParaRPr lang="en-US" sz="1800" b="1" dirty="0" smtClean="0">
              <a:ea typeface="ＭＳ Ｐゴシック" pitchFamily="34" charset="-128"/>
            </a:endParaRPr>
          </a:p>
          <a:p>
            <a:pPr marL="0" indent="0">
              <a:buFont typeface="Arial" charset="0"/>
              <a:buNone/>
            </a:pPr>
            <a:r>
              <a:rPr lang="en-US" sz="1600" dirty="0" smtClean="0">
                <a:ea typeface="ＭＳ Ｐゴシック" pitchFamily="34" charset="-128"/>
              </a:rPr>
              <a:t>—</a:t>
            </a:r>
            <a:r>
              <a:rPr lang="en-US" sz="1600" i="1" dirty="0" err="1" smtClean="0">
                <a:ea typeface="ＭＳ Ｐゴシック" pitchFamily="34" charset="-128"/>
              </a:rPr>
              <a:t>Helio</a:t>
            </a:r>
            <a:r>
              <a:rPr lang="en-US" sz="1600" i="1" dirty="0" smtClean="0">
                <a:ea typeface="ＭＳ Ｐゴシック" pitchFamily="34" charset="-128"/>
              </a:rPr>
              <a:t> Fred Garcia, president and founder of the Logos Consulting Group and co-author of </a:t>
            </a:r>
            <a:r>
              <a:rPr lang="en-US" sz="1600" dirty="0" smtClean="0">
                <a:ea typeface="ＭＳ Ｐゴシック" pitchFamily="34" charset="-128"/>
              </a:rPr>
              <a:t>Reputation Management: The Key to Successful Public Relations and Corporate Communication</a:t>
            </a:r>
            <a:r>
              <a:rPr lang="en-US" sz="1600" i="1" dirty="0" smtClean="0">
                <a:ea typeface="ＭＳ Ｐゴシック" pitchFamily="34" charset="-128"/>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2800" b="1" dirty="0" smtClean="0">
                <a:ea typeface="ＭＳ Ｐゴシック" pitchFamily="34" charset="-128"/>
              </a:rPr>
              <a:t>What can you do?</a:t>
            </a:r>
          </a:p>
        </p:txBody>
      </p:sp>
      <p:sp>
        <p:nvSpPr>
          <p:cNvPr id="33795" name="Rectangle 3"/>
          <p:cNvSpPr>
            <a:spLocks noGrp="1" noChangeArrowheads="1"/>
          </p:cNvSpPr>
          <p:nvPr>
            <p:ph type="body" idx="1"/>
          </p:nvPr>
        </p:nvSpPr>
        <p:spPr>
          <a:xfrm>
            <a:off x="1066800" y="907085"/>
            <a:ext cx="7772400" cy="3518611"/>
          </a:xfrm>
        </p:spPr>
        <p:txBody>
          <a:bodyPr/>
          <a:lstStyle/>
          <a:p>
            <a:pPr algn="ctr">
              <a:buNone/>
            </a:pPr>
            <a:r>
              <a:rPr lang="en-US" sz="2800" b="1" i="1" dirty="0" smtClean="0">
                <a:ea typeface="ＭＳ Ｐゴシック" pitchFamily="34" charset="-128"/>
              </a:rPr>
              <a:t>Speak with One Clear Voice to Build Trust</a:t>
            </a:r>
          </a:p>
          <a:p>
            <a:pPr algn="ctr">
              <a:buNone/>
            </a:pPr>
            <a:endParaRPr lang="en-US" sz="2800" b="1" i="1" dirty="0" smtClean="0">
              <a:ea typeface="ＭＳ Ｐゴシック" pitchFamily="34" charset="-128"/>
            </a:endParaRPr>
          </a:p>
          <a:p>
            <a:pPr eaLnBrk="1" hangingPunct="1">
              <a:buFontTx/>
              <a:buChar char="•"/>
            </a:pPr>
            <a:r>
              <a:rPr lang="en-US" sz="2800" b="1" dirty="0" smtClean="0">
                <a:ea typeface="ＭＳ Ｐゴシック" pitchFamily="34" charset="-128"/>
              </a:rPr>
              <a:t>Internal communications</a:t>
            </a:r>
            <a:r>
              <a:rPr lang="en-US" sz="2800" dirty="0" smtClean="0">
                <a:ea typeface="ＭＳ Ｐゴシック" pitchFamily="34" charset="-128"/>
              </a:rPr>
              <a:t> – engage employees and build trust.</a:t>
            </a:r>
          </a:p>
          <a:p>
            <a:pPr eaLnBrk="1" hangingPunct="1">
              <a:buFontTx/>
              <a:buChar char="•"/>
            </a:pPr>
            <a:r>
              <a:rPr lang="en-US" sz="2800" b="1" dirty="0" smtClean="0">
                <a:ea typeface="ＭＳ Ｐゴシック" pitchFamily="34" charset="-128"/>
              </a:rPr>
              <a:t>External communications</a:t>
            </a:r>
            <a:r>
              <a:rPr lang="en-US" sz="2800" dirty="0" smtClean="0">
                <a:ea typeface="ＭＳ Ｐゴシック" pitchFamily="34" charset="-128"/>
              </a:rPr>
              <a:t> – earn stakeholder trust and support. </a:t>
            </a:r>
          </a:p>
          <a:p>
            <a:pPr eaLnBrk="1" hangingPunct="1">
              <a:buFontTx/>
              <a:buChar char="•"/>
            </a:pPr>
            <a:r>
              <a:rPr lang="en-US" sz="2800" b="1" dirty="0" smtClean="0">
                <a:ea typeface="ＭＳ Ｐゴシック" pitchFamily="34" charset="-128"/>
              </a:rPr>
              <a:t>Publicity</a:t>
            </a:r>
            <a:r>
              <a:rPr lang="en-US" sz="2800" dirty="0" smtClean="0">
                <a:ea typeface="ＭＳ Ｐゴシック" pitchFamily="34" charset="-128"/>
              </a:rPr>
              <a:t> – build public trust and support.</a:t>
            </a:r>
          </a:p>
          <a:p>
            <a:pPr eaLnBrk="1" hangingPunct="1"/>
            <a:endParaRPr lang="en-US" dirty="0" smtClean="0">
              <a:ea typeface="ＭＳ Ｐゴシック" pitchFamily="34" charset="-128"/>
            </a:endParaRPr>
          </a:p>
          <a:p>
            <a:pPr eaLnBrk="1" hangingPunct="1"/>
            <a:endParaRPr lang="en-US" sz="2800"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Crises </a:t>
            </a:r>
            <a:r>
              <a:rPr lang="en-US" dirty="0" smtClean="0"/>
              <a:t> </a:t>
            </a:r>
            <a:endParaRPr lang="en-US" dirty="0"/>
          </a:p>
        </p:txBody>
      </p:sp>
      <p:sp>
        <p:nvSpPr>
          <p:cNvPr id="4" name="Slide Number Placeholder 3"/>
          <p:cNvSpPr>
            <a:spLocks noGrp="1"/>
          </p:cNvSpPr>
          <p:nvPr>
            <p:ph type="sldNum" sz="quarter" idx="12"/>
          </p:nvPr>
        </p:nvSpPr>
        <p:spPr/>
        <p:txBody>
          <a:bodyPr/>
          <a:lstStyle/>
          <a:p>
            <a:fld id="{2CBD5BD5-9CB9-45BC-B306-607259E08085}" type="slidenum">
              <a:rPr lang="en-US" smtClean="0"/>
              <a:pPr/>
              <a:t>2</a:t>
            </a:fld>
            <a:endParaRPr lang="en-US"/>
          </a:p>
        </p:txBody>
      </p:sp>
      <p:pic>
        <p:nvPicPr>
          <p:cNvPr id="5" name="Picture 1"/>
          <p:cNvPicPr>
            <a:picLocks noGrp="1" noChangeAspect="1"/>
          </p:cNvPicPr>
          <p:nvPr>
            <p:ph idx="1"/>
          </p:nvPr>
        </p:nvPicPr>
        <p:blipFill>
          <a:blip r:embed="rId3" cstate="print"/>
          <a:srcRect/>
          <a:stretch>
            <a:fillRect/>
          </a:stretch>
        </p:blipFill>
        <p:spPr bwMode="auto">
          <a:xfrm>
            <a:off x="277978" y="775411"/>
            <a:ext cx="1939719" cy="2772461"/>
          </a:xfrm>
          <a:prstGeom prst="rect">
            <a:avLst/>
          </a:prstGeom>
          <a:noFill/>
          <a:ln w="9525">
            <a:noFill/>
            <a:miter lim="800000"/>
            <a:headEnd/>
            <a:tailEnd/>
          </a:ln>
        </p:spPr>
      </p:pic>
      <p:pic>
        <p:nvPicPr>
          <p:cNvPr id="6" name="Picture 8"/>
          <p:cNvPicPr>
            <a:picLocks noChangeAspect="1"/>
          </p:cNvPicPr>
          <p:nvPr/>
        </p:nvPicPr>
        <p:blipFill>
          <a:blip r:embed="rId4" cstate="print"/>
          <a:srcRect/>
          <a:stretch>
            <a:fillRect/>
          </a:stretch>
        </p:blipFill>
        <p:spPr bwMode="auto">
          <a:xfrm>
            <a:off x="5735117" y="2362809"/>
            <a:ext cx="2918765" cy="1272998"/>
          </a:xfrm>
          <a:prstGeom prst="rect">
            <a:avLst/>
          </a:prstGeom>
          <a:noFill/>
          <a:ln w="9525">
            <a:noFill/>
            <a:miter lim="800000"/>
            <a:headEnd/>
            <a:tailEnd/>
          </a:ln>
        </p:spPr>
      </p:pic>
      <p:pic>
        <p:nvPicPr>
          <p:cNvPr id="7" name="Content Placeholder 6"/>
          <p:cNvPicPr>
            <a:picLocks noChangeAspect="1"/>
          </p:cNvPicPr>
          <p:nvPr/>
        </p:nvPicPr>
        <p:blipFill>
          <a:blip r:embed="rId5" cstate="print"/>
          <a:srcRect/>
          <a:stretch>
            <a:fillRect/>
          </a:stretch>
        </p:blipFill>
        <p:spPr>
          <a:xfrm>
            <a:off x="273666" y="3555187"/>
            <a:ext cx="2513425" cy="1453597"/>
          </a:xfrm>
          <a:prstGeom prst="rect">
            <a:avLst/>
          </a:prstGeom>
        </p:spPr>
      </p:pic>
      <p:pic>
        <p:nvPicPr>
          <p:cNvPr id="8" name="Picture 6"/>
          <p:cNvPicPr>
            <a:picLocks noChangeAspect="1"/>
          </p:cNvPicPr>
          <p:nvPr/>
        </p:nvPicPr>
        <p:blipFill>
          <a:blip r:embed="rId6" cstate="print"/>
          <a:srcRect/>
          <a:stretch>
            <a:fillRect/>
          </a:stretch>
        </p:blipFill>
        <p:spPr bwMode="auto">
          <a:xfrm>
            <a:off x="2816353" y="3540557"/>
            <a:ext cx="2882188" cy="1459450"/>
          </a:xfrm>
          <a:prstGeom prst="rect">
            <a:avLst/>
          </a:prstGeom>
          <a:noFill/>
          <a:ln w="9525">
            <a:noFill/>
            <a:miter lim="800000"/>
            <a:headEnd/>
            <a:tailEnd/>
          </a:ln>
        </p:spPr>
      </p:pic>
      <p:pic>
        <p:nvPicPr>
          <p:cNvPr id="9" name="Picture 7"/>
          <p:cNvPicPr>
            <a:picLocks noChangeAspect="1"/>
          </p:cNvPicPr>
          <p:nvPr/>
        </p:nvPicPr>
        <p:blipFill>
          <a:blip r:embed="rId7" cstate="print"/>
          <a:srcRect/>
          <a:stretch>
            <a:fillRect/>
          </a:stretch>
        </p:blipFill>
        <p:spPr bwMode="auto">
          <a:xfrm>
            <a:off x="2223821" y="1989734"/>
            <a:ext cx="3518613" cy="1543510"/>
          </a:xfrm>
          <a:prstGeom prst="rect">
            <a:avLst/>
          </a:prstGeom>
          <a:noFill/>
          <a:ln w="9525">
            <a:noFill/>
            <a:miter lim="800000"/>
            <a:headEnd/>
            <a:tailEnd/>
          </a:ln>
        </p:spPr>
      </p:pic>
      <p:pic>
        <p:nvPicPr>
          <p:cNvPr id="10" name="Content Placeholder 5"/>
          <p:cNvPicPr>
            <a:picLocks noChangeAspect="1"/>
          </p:cNvPicPr>
          <p:nvPr/>
        </p:nvPicPr>
        <p:blipFill>
          <a:blip r:embed="rId8" cstate="print"/>
          <a:srcRect/>
          <a:stretch>
            <a:fillRect/>
          </a:stretch>
        </p:blipFill>
        <p:spPr>
          <a:xfrm>
            <a:off x="3907837" y="775411"/>
            <a:ext cx="1841910" cy="1214323"/>
          </a:xfrm>
          <a:prstGeom prst="rect">
            <a:avLst/>
          </a:prstGeom>
        </p:spPr>
      </p:pic>
      <p:pic>
        <p:nvPicPr>
          <p:cNvPr id="11" name="Content Placeholder 5"/>
          <p:cNvPicPr>
            <a:picLocks noChangeAspect="1"/>
          </p:cNvPicPr>
          <p:nvPr/>
        </p:nvPicPr>
        <p:blipFill>
          <a:blip r:embed="rId9" cstate="print"/>
          <a:srcRect/>
          <a:stretch>
            <a:fillRect/>
          </a:stretch>
        </p:blipFill>
        <p:spPr>
          <a:xfrm>
            <a:off x="5705856" y="3642971"/>
            <a:ext cx="2886531" cy="1335576"/>
          </a:xfrm>
          <a:prstGeom prst="rect">
            <a:avLst/>
          </a:prstGeom>
        </p:spPr>
      </p:pic>
      <p:pic>
        <p:nvPicPr>
          <p:cNvPr id="12" name="Picture 7"/>
          <p:cNvPicPr>
            <a:picLocks noChangeAspect="1"/>
          </p:cNvPicPr>
          <p:nvPr/>
        </p:nvPicPr>
        <p:blipFill>
          <a:blip r:embed="rId10" cstate="print"/>
          <a:srcRect/>
          <a:stretch>
            <a:fillRect/>
          </a:stretch>
        </p:blipFill>
        <p:spPr bwMode="auto">
          <a:xfrm>
            <a:off x="5764379" y="804672"/>
            <a:ext cx="2874872" cy="1558064"/>
          </a:xfrm>
          <a:prstGeom prst="rect">
            <a:avLst/>
          </a:prstGeom>
          <a:noFill/>
          <a:ln w="9525">
            <a:noFill/>
            <a:miter lim="800000"/>
            <a:headEnd/>
            <a:tailEnd/>
          </a:ln>
        </p:spPr>
      </p:pic>
      <p:pic>
        <p:nvPicPr>
          <p:cNvPr id="13" name="Picture 1"/>
          <p:cNvPicPr>
            <a:picLocks noChangeAspect="1"/>
          </p:cNvPicPr>
          <p:nvPr/>
        </p:nvPicPr>
        <p:blipFill>
          <a:blip r:embed="rId11" cstate="print"/>
          <a:srcRect/>
          <a:stretch>
            <a:fillRect/>
          </a:stretch>
        </p:blipFill>
        <p:spPr bwMode="auto">
          <a:xfrm>
            <a:off x="2209190" y="760779"/>
            <a:ext cx="1707097" cy="12216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What can you do?</a:t>
            </a:r>
            <a:endParaRPr lang="en-US" sz="2000" dirty="0"/>
          </a:p>
        </p:txBody>
      </p:sp>
      <p:sp>
        <p:nvSpPr>
          <p:cNvPr id="8" name="Content Placeholder 7"/>
          <p:cNvSpPr>
            <a:spLocks noGrp="1"/>
          </p:cNvSpPr>
          <p:nvPr>
            <p:ph sz="half" idx="1"/>
          </p:nvPr>
        </p:nvSpPr>
        <p:spPr>
          <a:xfrm>
            <a:off x="414696" y="853678"/>
            <a:ext cx="5539877" cy="3737372"/>
          </a:xfrm>
        </p:spPr>
        <p:txBody>
          <a:bodyPr/>
          <a:lstStyle/>
          <a:p>
            <a:pPr marL="227013" lvl="1" indent="-227013">
              <a:buNone/>
              <a:defRPr/>
            </a:pPr>
            <a:endParaRPr lang="en-US" sz="2000" b="1" dirty="0" smtClean="0">
              <a:ea typeface="+mn-ea"/>
              <a:cs typeface="+mn-cs"/>
            </a:endParaRPr>
          </a:p>
          <a:p>
            <a:pPr marL="227013" lvl="1" indent="-227013">
              <a:buNone/>
              <a:defRPr/>
            </a:pPr>
            <a:r>
              <a:rPr lang="en-US" sz="2000" b="1" dirty="0" smtClean="0">
                <a:ea typeface="+mn-ea"/>
                <a:cs typeface="+mn-cs"/>
              </a:rPr>
              <a:t>One of the first steps in your Crisis Communications Plan is to do a Crisis Inventory for your company.</a:t>
            </a:r>
          </a:p>
          <a:p>
            <a:pPr>
              <a:defRPr/>
            </a:pPr>
            <a:r>
              <a:rPr lang="en-US" sz="2000" dirty="0" smtClean="0"/>
              <a:t>Prepare a list of the likely crises.</a:t>
            </a:r>
          </a:p>
          <a:p>
            <a:pPr>
              <a:defRPr/>
            </a:pPr>
            <a:r>
              <a:rPr lang="en-US" sz="2000" dirty="0" smtClean="0"/>
              <a:t>Answer the following questions:</a:t>
            </a:r>
          </a:p>
          <a:p>
            <a:pPr lvl="1">
              <a:defRPr/>
            </a:pPr>
            <a:r>
              <a:rPr lang="en-US" sz="1800" dirty="0" smtClean="0"/>
              <a:t>How likely is the crisis?</a:t>
            </a:r>
          </a:p>
          <a:p>
            <a:pPr lvl="1">
              <a:defRPr/>
            </a:pPr>
            <a:r>
              <a:rPr lang="en-US" sz="1800" dirty="0" smtClean="0"/>
              <a:t>How devastating can the crisis be?</a:t>
            </a:r>
          </a:p>
          <a:p>
            <a:pPr lvl="1">
              <a:defRPr/>
            </a:pPr>
            <a:r>
              <a:rPr lang="en-US" sz="1800" dirty="0" smtClean="0"/>
              <a:t>Plan for crises ranked high in probability and damage.</a:t>
            </a:r>
          </a:p>
          <a:p>
            <a:pPr lvl="1">
              <a:defRPr/>
            </a:pPr>
            <a:r>
              <a:rPr lang="en-US" sz="1800" dirty="0" smtClean="0"/>
              <a:t>The ranking can introduce ideas for prevention programs and may demonstrate vulnerability.</a:t>
            </a:r>
          </a:p>
          <a:p>
            <a:pPr lvl="1">
              <a:defRPr/>
            </a:pPr>
            <a:endParaRPr lang="en-US" sz="2000" dirty="0" smtClean="0"/>
          </a:p>
          <a:p>
            <a:endParaRPr lang="en-US" dirty="0"/>
          </a:p>
        </p:txBody>
      </p:sp>
      <p:sp>
        <p:nvSpPr>
          <p:cNvPr id="4" name="Slide Number Placeholder 3"/>
          <p:cNvSpPr>
            <a:spLocks noGrp="1"/>
          </p:cNvSpPr>
          <p:nvPr>
            <p:ph type="sldNum" sz="quarter" idx="12"/>
          </p:nvPr>
        </p:nvSpPr>
        <p:spPr/>
        <p:txBody>
          <a:bodyPr/>
          <a:lstStyle/>
          <a:p>
            <a:fld id="{2CBD5BD5-9CB9-45BC-B306-607259E08085}" type="slidenum">
              <a:rPr lang="en-US" smtClean="0">
                <a:solidFill>
                  <a:schemeClr val="bg1"/>
                </a:solidFill>
              </a:rPr>
              <a:pPr/>
              <a:t>20</a:t>
            </a:fld>
            <a:endParaRPr lang="en-US" dirty="0">
              <a:solidFill>
                <a:schemeClr val="bg1"/>
              </a:solidFill>
            </a:endParaRPr>
          </a:p>
        </p:txBody>
      </p:sp>
      <p:pic>
        <p:nvPicPr>
          <p:cNvPr id="11" name="Content Placeholder 3"/>
          <p:cNvPicPr>
            <a:picLocks noGrp="1"/>
          </p:cNvPicPr>
          <p:nvPr>
            <p:ph sz="half" idx="2"/>
          </p:nvPr>
        </p:nvPicPr>
        <p:blipFill>
          <a:blip r:embed="rId3" cstate="print"/>
          <a:srcRect/>
          <a:stretch>
            <a:fillRect/>
          </a:stretch>
        </p:blipFill>
        <p:spPr bwMode="auto">
          <a:xfrm>
            <a:off x="5756508" y="846759"/>
            <a:ext cx="2973720" cy="3736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2400" b="1" dirty="0" smtClean="0">
                <a:ea typeface="ＭＳ Ｐゴシック" pitchFamily="34" charset="-128"/>
              </a:rPr>
              <a:t>One of the Worst </a:t>
            </a:r>
          </a:p>
        </p:txBody>
      </p:sp>
      <p:sp>
        <p:nvSpPr>
          <p:cNvPr id="25603" name="Content Placeholder 2"/>
          <p:cNvSpPr>
            <a:spLocks noGrp="1"/>
          </p:cNvSpPr>
          <p:nvPr>
            <p:ph idx="1"/>
          </p:nvPr>
        </p:nvSpPr>
        <p:spPr>
          <a:xfrm>
            <a:off x="573633" y="806500"/>
            <a:ext cx="7696200" cy="4036161"/>
          </a:xfrm>
        </p:spPr>
        <p:txBody>
          <a:bodyPr/>
          <a:lstStyle/>
          <a:p>
            <a:pPr marL="0" indent="0" algn="ctr">
              <a:buFont typeface="Arial" charset="0"/>
              <a:buNone/>
              <a:defRPr/>
            </a:pPr>
            <a:r>
              <a:rPr lang="en-US" sz="2400" b="1" i="1" dirty="0" smtClean="0">
                <a:ea typeface="ＭＳ Ｐゴシック" pitchFamily="34" charset="-128"/>
              </a:rPr>
              <a:t>Natural disasters aren’t an organization’s fault, but are blamed if a sense of normalcy isn’t restored quickly.</a:t>
            </a:r>
          </a:p>
          <a:p>
            <a:pPr marL="0" indent="0">
              <a:buFont typeface="Arial" charset="0"/>
              <a:buNone/>
              <a:defRPr/>
            </a:pPr>
            <a:r>
              <a:rPr lang="en-US" sz="2400" b="1" dirty="0" smtClean="0">
                <a:ea typeface="ＭＳ Ｐゴシック" pitchFamily="34" charset="-128"/>
              </a:rPr>
              <a:t>Hurricane Katrina</a:t>
            </a:r>
          </a:p>
          <a:p>
            <a:pPr>
              <a:defRPr/>
            </a:pPr>
            <a:r>
              <a:rPr lang="en-US" sz="2000" dirty="0" smtClean="0">
                <a:ea typeface="ＭＳ Ｐゴシック" pitchFamily="34" charset="-128"/>
              </a:rPr>
              <a:t>As much a manmade disaster as a natural disaster.</a:t>
            </a:r>
          </a:p>
          <a:p>
            <a:pPr lvl="1">
              <a:defRPr/>
            </a:pPr>
            <a:r>
              <a:rPr lang="en-US" sz="2000" dirty="0" smtClean="0">
                <a:ea typeface="ＭＳ Ｐゴシック" pitchFamily="34" charset="-128"/>
              </a:rPr>
              <a:t>80 percent of New Orleans below sea level.</a:t>
            </a:r>
          </a:p>
          <a:p>
            <a:pPr lvl="1">
              <a:defRPr/>
            </a:pPr>
            <a:r>
              <a:rPr lang="en-US" sz="2000" dirty="0" smtClean="0">
                <a:ea typeface="ＭＳ Ｐゴシック" pitchFamily="34" charset="-128"/>
              </a:rPr>
              <a:t>Levees and floodwalls built for 95% of hurricanes.</a:t>
            </a:r>
          </a:p>
          <a:p>
            <a:pPr lvl="1">
              <a:defRPr/>
            </a:pPr>
            <a:r>
              <a:rPr lang="en-US" sz="2000" dirty="0" smtClean="0">
                <a:ea typeface="ＭＳ Ｐゴシック" pitchFamily="34" charset="-128"/>
              </a:rPr>
              <a:t>Lower Ninth Ward built in swampland.</a:t>
            </a:r>
          </a:p>
          <a:p>
            <a:pPr lvl="1">
              <a:defRPr/>
            </a:pPr>
            <a:r>
              <a:rPr lang="en-US" sz="2000" dirty="0" smtClean="0">
                <a:ea typeface="ＭＳ Ｐゴシック" pitchFamily="34" charset="-128"/>
              </a:rPr>
              <a:t>Poor planning and lack of action.</a:t>
            </a:r>
          </a:p>
          <a:p>
            <a:pPr>
              <a:defRPr/>
            </a:pPr>
            <a:r>
              <a:rPr lang="en-US" sz="2000" dirty="0" smtClean="0">
                <a:ea typeface="ＭＳ Ｐゴシック" pitchFamily="34" charset="-128"/>
              </a:rPr>
              <a:t>Multiple </a:t>
            </a:r>
            <a:r>
              <a:rPr lang="en-US" sz="2000" dirty="0" err="1" smtClean="0">
                <a:ea typeface="ＭＳ Ｐゴシック" pitchFamily="34" charset="-128"/>
              </a:rPr>
              <a:t>prodromes</a:t>
            </a:r>
            <a:r>
              <a:rPr lang="en-US" sz="2000" dirty="0" smtClean="0">
                <a:ea typeface="ＭＳ Ｐゴシック" pitchFamily="34" charset="-128"/>
              </a:rPr>
              <a:t>—</a:t>
            </a:r>
            <a:r>
              <a:rPr lang="en-US" sz="2000" i="1" dirty="0" smtClean="0">
                <a:ea typeface="ＭＳ Ｐゴシック" pitchFamily="34" charset="-128"/>
              </a:rPr>
              <a:t>National Geographic </a:t>
            </a:r>
            <a:r>
              <a:rPr lang="en-US" sz="2000" dirty="0" smtClean="0">
                <a:ea typeface="ＭＳ Ｐゴシック" pitchFamily="34" charset="-128"/>
              </a:rPr>
              <a:t>magazine, </a:t>
            </a:r>
            <a:r>
              <a:rPr lang="en-US" sz="2000" i="1" dirty="0" smtClean="0">
                <a:ea typeface="ＭＳ Ｐゴシック" pitchFamily="34" charset="-128"/>
              </a:rPr>
              <a:t>Times-Picayune </a:t>
            </a:r>
            <a:r>
              <a:rPr lang="en-US" sz="2000" dirty="0" smtClean="0">
                <a:ea typeface="ＭＳ Ｐゴシック" pitchFamily="34" charset="-128"/>
              </a:rPr>
              <a:t>, corps of engineers warned about Category 4 and 5 storms.</a:t>
            </a:r>
          </a:p>
          <a:p>
            <a:pPr>
              <a:defRPr/>
            </a:pPr>
            <a:r>
              <a:rPr lang="en-US" sz="2000" dirty="0" smtClean="0">
                <a:ea typeface="ＭＳ Ｐゴシック" pitchFamily="34" charset="-128"/>
              </a:rPr>
              <a:t>Hurricane was bad … flooding followed ... 1,000 died.</a:t>
            </a:r>
          </a:p>
          <a:p>
            <a:pPr marL="0" indent="0">
              <a:buFont typeface="Arial" charset="0"/>
              <a:buNone/>
              <a:defRPr/>
            </a:pPr>
            <a:endParaRPr lang="en-US" sz="2400" b="1" dirty="0">
              <a:ea typeface="ＭＳ Ｐゴシック" pitchFamily="34" charset="-128"/>
            </a:endParaRPr>
          </a:p>
          <a:p>
            <a:pPr marL="0" indent="0">
              <a:buFont typeface="Arial" charset="0"/>
              <a:buNone/>
              <a:defRPr/>
            </a:pPr>
            <a:endParaRPr lang="en-US" sz="2400" b="1" dirty="0" smtClean="0">
              <a:ea typeface="ＭＳ Ｐゴシック" pitchFamily="34" charset="-128"/>
            </a:endParaRPr>
          </a:p>
          <a:p>
            <a:pPr marL="0" indent="0">
              <a:buFont typeface="Arial" charset="0"/>
              <a:buNone/>
              <a:defRPr/>
            </a:pPr>
            <a:endParaRPr lang="en-US" sz="2800" dirty="0" smtClean="0">
              <a:ea typeface="ＭＳ Ｐゴシック"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05978"/>
            <a:ext cx="8229600" cy="651272"/>
          </a:xfrm>
        </p:spPr>
        <p:txBody>
          <a:bodyPr/>
          <a:lstStyle/>
          <a:p>
            <a:r>
              <a:rPr lang="en-US" sz="2400" b="1" dirty="0" smtClean="0">
                <a:ea typeface="ＭＳ Ｐゴシック" pitchFamily="34" charset="-128"/>
              </a:rPr>
              <a:t>One of the Best </a:t>
            </a:r>
          </a:p>
        </p:txBody>
      </p:sp>
      <p:sp>
        <p:nvSpPr>
          <p:cNvPr id="3" name="Content Placeholder 2"/>
          <p:cNvSpPr>
            <a:spLocks noGrp="1"/>
          </p:cNvSpPr>
          <p:nvPr>
            <p:ph idx="1"/>
          </p:nvPr>
        </p:nvSpPr>
        <p:spPr>
          <a:xfrm>
            <a:off x="676046" y="907084"/>
            <a:ext cx="8087564" cy="3928262"/>
          </a:xfrm>
        </p:spPr>
        <p:txBody>
          <a:bodyPr/>
          <a:lstStyle/>
          <a:p>
            <a:pPr marL="0" indent="0">
              <a:lnSpc>
                <a:spcPct val="100000"/>
              </a:lnSpc>
              <a:spcBef>
                <a:spcPts val="0"/>
              </a:spcBef>
              <a:buFont typeface="Arial" charset="0"/>
              <a:buNone/>
              <a:defRPr/>
            </a:pPr>
            <a:r>
              <a:rPr lang="en-US" sz="2800" b="1" dirty="0" smtClean="0"/>
              <a:t>US Airways and “The Miracle on the Hudson”</a:t>
            </a:r>
          </a:p>
          <a:p>
            <a:pPr>
              <a:lnSpc>
                <a:spcPct val="100000"/>
              </a:lnSpc>
              <a:spcBef>
                <a:spcPts val="0"/>
              </a:spcBef>
              <a:defRPr/>
            </a:pPr>
            <a:r>
              <a:rPr lang="en-US" sz="2000" dirty="0" smtClean="0"/>
              <a:t>Newly-updated Crisis Communication Plan by brand new VP James Olson.</a:t>
            </a:r>
          </a:p>
          <a:p>
            <a:pPr>
              <a:lnSpc>
                <a:spcPct val="100000"/>
              </a:lnSpc>
              <a:spcBef>
                <a:spcPts val="0"/>
              </a:spcBef>
              <a:defRPr/>
            </a:pPr>
            <a:r>
              <a:rPr lang="en-US" sz="2000" dirty="0" smtClean="0"/>
              <a:t>Table top drill three weeks before Flight 1549 emergency landed in the Hudson. Half-day summit with “first responder” teams from other areas of the company.</a:t>
            </a:r>
          </a:p>
          <a:p>
            <a:pPr>
              <a:spcBef>
                <a:spcPts val="0"/>
              </a:spcBef>
              <a:defRPr/>
            </a:pPr>
            <a:r>
              <a:rPr lang="en-US" sz="2000" dirty="0" smtClean="0"/>
              <a:t>Amazing composure from Captain “Sully” </a:t>
            </a:r>
            <a:r>
              <a:rPr lang="en-US" sz="2000" dirty="0" err="1" smtClean="0"/>
              <a:t>Sullenberger</a:t>
            </a:r>
            <a:r>
              <a:rPr lang="en-US" sz="2000" dirty="0" smtClean="0"/>
              <a:t>.</a:t>
            </a:r>
          </a:p>
          <a:p>
            <a:pPr>
              <a:spcBef>
                <a:spcPts val="0"/>
              </a:spcBef>
              <a:defRPr/>
            </a:pPr>
            <a:r>
              <a:rPr lang="en-US" sz="2000" dirty="0" smtClean="0"/>
              <a:t>PR team mobilized immediately. “War room” was set up within minutes not months.</a:t>
            </a:r>
          </a:p>
          <a:p>
            <a:pPr lvl="1">
              <a:spcBef>
                <a:spcPts val="0"/>
              </a:spcBef>
              <a:defRPr/>
            </a:pPr>
            <a:r>
              <a:rPr lang="en-US" sz="2000" dirty="0" smtClean="0"/>
              <a:t>US Airways wanted to be more accurate than fast.</a:t>
            </a:r>
          </a:p>
          <a:p>
            <a:pPr lvl="1">
              <a:spcBef>
                <a:spcPts val="0"/>
              </a:spcBef>
              <a:defRPr/>
            </a:pPr>
            <a:r>
              <a:rPr lang="en-US" sz="2000" dirty="0" smtClean="0"/>
              <a:t>Put up dedicated Flight 1549 website and marketing purchased key words to direct inquiries to official site.</a:t>
            </a:r>
          </a:p>
          <a:p>
            <a:pPr marL="514350" indent="-457200">
              <a:spcBef>
                <a:spcPts val="0"/>
              </a:spcBef>
              <a:defRPr/>
            </a:pPr>
            <a:r>
              <a:rPr lang="en-US" sz="2000" dirty="0" smtClean="0"/>
              <a:t>US Airways Care Team—Amazing </a:t>
            </a:r>
            <a:r>
              <a:rPr lang="en-US" sz="2000" dirty="0"/>
              <a:t>customer </a:t>
            </a:r>
            <a:r>
              <a:rPr lang="en-US" sz="2000" dirty="0" smtClean="0"/>
              <a:t>service.</a:t>
            </a:r>
          </a:p>
          <a:p>
            <a:pPr marL="57150" indent="0" algn="ctr">
              <a:lnSpc>
                <a:spcPct val="150000"/>
              </a:lnSpc>
              <a:spcBef>
                <a:spcPts val="0"/>
              </a:spcBef>
              <a:buFont typeface="Arial" charset="0"/>
              <a:buNone/>
              <a:defRPr/>
            </a:pPr>
            <a:r>
              <a:rPr lang="en-US" sz="2400" b="1" i="1" dirty="0" smtClean="0"/>
              <a:t>A model of crisis management.</a:t>
            </a:r>
            <a:endParaRPr lang="en-US" sz="2400" b="1"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228600"/>
            <a:ext cx="8229600" cy="857250"/>
          </a:xfrm>
        </p:spPr>
        <p:txBody>
          <a:bodyPr/>
          <a:lstStyle/>
          <a:p>
            <a:r>
              <a:rPr lang="en-US" sz="2400" b="1" dirty="0" smtClean="0">
                <a:ea typeface="ＭＳ Ｐゴシック" pitchFamily="34" charset="-128"/>
              </a:rPr>
              <a:t>The Crisis Communication Plan</a:t>
            </a:r>
            <a:r>
              <a:rPr lang="en-US" b="1" dirty="0" smtClean="0">
                <a:ea typeface="ＭＳ Ｐゴシック" pitchFamily="34" charset="-128"/>
              </a:rPr>
              <a:t/>
            </a:r>
            <a:br>
              <a:rPr lang="en-US" b="1" dirty="0" smtClean="0">
                <a:ea typeface="ＭＳ Ｐゴシック" pitchFamily="34" charset="-128"/>
              </a:rPr>
            </a:br>
            <a:endParaRPr lang="en-US" dirty="0" smtClean="0">
              <a:ea typeface="ＭＳ Ｐゴシック" pitchFamily="34" charset="-128"/>
            </a:endParaRPr>
          </a:p>
        </p:txBody>
      </p:sp>
      <p:sp>
        <p:nvSpPr>
          <p:cNvPr id="3" name="Content Placeholder 2"/>
          <p:cNvSpPr>
            <a:spLocks noGrp="1"/>
          </p:cNvSpPr>
          <p:nvPr>
            <p:ph idx="1"/>
          </p:nvPr>
        </p:nvSpPr>
        <p:spPr>
          <a:xfrm>
            <a:off x="741883" y="835762"/>
            <a:ext cx="7696200" cy="4043475"/>
          </a:xfrm>
        </p:spPr>
        <p:txBody>
          <a:bodyPr/>
          <a:lstStyle/>
          <a:p>
            <a:pPr marL="0" indent="0">
              <a:buFont typeface="Arial" charset="0"/>
              <a:buNone/>
              <a:defRPr/>
            </a:pPr>
            <a:r>
              <a:rPr lang="en-US" b="1" dirty="0" smtClean="0"/>
              <a:t>The Plan</a:t>
            </a:r>
          </a:p>
          <a:p>
            <a:pPr>
              <a:spcBef>
                <a:spcPts val="0"/>
              </a:spcBef>
              <a:defRPr/>
            </a:pPr>
            <a:r>
              <a:rPr lang="en-US" sz="1800" dirty="0" smtClean="0"/>
              <a:t>Cover page			</a:t>
            </a:r>
            <a:r>
              <a:rPr lang="en-US" sz="1400" dirty="0" smtClean="0"/>
              <a:t>	</a:t>
            </a:r>
            <a:r>
              <a:rPr lang="en-US" sz="1800" dirty="0" smtClean="0"/>
              <a:t> </a:t>
            </a:r>
            <a:r>
              <a:rPr lang="en-US" sz="1400" dirty="0" smtClean="0"/>
              <a:t>•</a:t>
            </a:r>
            <a:r>
              <a:rPr lang="en-US" sz="1800" dirty="0" smtClean="0"/>
              <a:t>   Equipment and supplies</a:t>
            </a:r>
          </a:p>
          <a:p>
            <a:pPr>
              <a:spcBef>
                <a:spcPts val="0"/>
              </a:spcBef>
              <a:defRPr/>
            </a:pPr>
            <a:r>
              <a:rPr lang="en-US" sz="1800" dirty="0" smtClean="0"/>
              <a:t>Introduction			    	 </a:t>
            </a:r>
            <a:r>
              <a:rPr lang="en-US" sz="1400" dirty="0" smtClean="0"/>
              <a:t>•</a:t>
            </a:r>
            <a:r>
              <a:rPr lang="en-US" sz="1800" dirty="0" smtClean="0"/>
              <a:t>   </a:t>
            </a:r>
            <a:r>
              <a:rPr lang="en-US" sz="1800" dirty="0" err="1" smtClean="0"/>
              <a:t>Pregathered</a:t>
            </a:r>
            <a:r>
              <a:rPr lang="en-US" sz="1800" dirty="0" smtClean="0"/>
              <a:t> information</a:t>
            </a:r>
            <a:endParaRPr lang="en-US" sz="1800" dirty="0"/>
          </a:p>
          <a:p>
            <a:pPr>
              <a:spcBef>
                <a:spcPts val="0"/>
              </a:spcBef>
              <a:defRPr/>
            </a:pPr>
            <a:r>
              <a:rPr lang="en-US" sz="1800" dirty="0" smtClean="0"/>
              <a:t>Acknowledgements		    	 </a:t>
            </a:r>
            <a:r>
              <a:rPr lang="en-US" sz="1400" dirty="0" smtClean="0"/>
              <a:t>•</a:t>
            </a:r>
            <a:r>
              <a:rPr lang="en-US" sz="1800" dirty="0" smtClean="0"/>
              <a:t>   Key messages</a:t>
            </a:r>
          </a:p>
          <a:p>
            <a:pPr>
              <a:spcBef>
                <a:spcPts val="0"/>
              </a:spcBef>
              <a:defRPr/>
            </a:pPr>
            <a:r>
              <a:rPr lang="en-US" sz="1800" dirty="0" smtClean="0"/>
              <a:t>Rehearsal dates			</a:t>
            </a:r>
            <a:r>
              <a:rPr lang="en-US" sz="1400" dirty="0" smtClean="0"/>
              <a:t>     	</a:t>
            </a:r>
            <a:r>
              <a:rPr lang="en-US" sz="1800" dirty="0" smtClean="0"/>
              <a:t> </a:t>
            </a:r>
            <a:r>
              <a:rPr lang="en-US" sz="1400" dirty="0" smtClean="0"/>
              <a:t>•</a:t>
            </a:r>
            <a:r>
              <a:rPr lang="en-US" sz="1800" dirty="0" smtClean="0"/>
              <a:t>   Website</a:t>
            </a:r>
            <a:endParaRPr lang="en-US" sz="1400" dirty="0" smtClean="0"/>
          </a:p>
          <a:p>
            <a:pPr>
              <a:spcBef>
                <a:spcPts val="0"/>
              </a:spcBef>
              <a:defRPr/>
            </a:pPr>
            <a:r>
              <a:rPr lang="en-US" sz="1800" dirty="0" smtClean="0"/>
              <a:t>Purpose and objectives		</a:t>
            </a:r>
            <a:r>
              <a:rPr lang="en-US" sz="1400" dirty="0" smtClean="0"/>
              <a:t> </a:t>
            </a:r>
            <a:r>
              <a:rPr lang="en-US" sz="1800" dirty="0" smtClean="0"/>
              <a:t>   	 </a:t>
            </a:r>
            <a:r>
              <a:rPr lang="en-US" sz="1400" dirty="0" smtClean="0"/>
              <a:t>•</a:t>
            </a:r>
            <a:r>
              <a:rPr lang="en-US" sz="1800" dirty="0" smtClean="0"/>
              <a:t>   Blogs and social media</a:t>
            </a:r>
          </a:p>
          <a:p>
            <a:pPr>
              <a:spcBef>
                <a:spcPts val="0"/>
              </a:spcBef>
              <a:defRPr/>
            </a:pPr>
            <a:r>
              <a:rPr lang="en-US" sz="1800" dirty="0" smtClean="0"/>
              <a:t>List of key publics		    		 </a:t>
            </a:r>
            <a:r>
              <a:rPr lang="en-US" sz="1400" dirty="0" smtClean="0"/>
              <a:t>•</a:t>
            </a:r>
            <a:r>
              <a:rPr lang="en-US" sz="1800" dirty="0" smtClean="0"/>
              <a:t>   Trick questions</a:t>
            </a:r>
          </a:p>
          <a:p>
            <a:pPr>
              <a:spcBef>
                <a:spcPts val="0"/>
              </a:spcBef>
              <a:defRPr/>
            </a:pPr>
            <a:r>
              <a:rPr lang="en-US" sz="1800" dirty="0" smtClean="0"/>
              <a:t>Notifying publics			 	 </a:t>
            </a:r>
            <a:r>
              <a:rPr lang="en-US" sz="1400" dirty="0" smtClean="0"/>
              <a:t>•</a:t>
            </a:r>
            <a:r>
              <a:rPr lang="en-US" sz="1800" dirty="0" smtClean="0"/>
              <a:t>   List of </a:t>
            </a:r>
            <a:r>
              <a:rPr lang="en-US" sz="1800" dirty="0" err="1" smtClean="0"/>
              <a:t>prodromes</a:t>
            </a:r>
            <a:endParaRPr lang="en-US" sz="1800" dirty="0" smtClean="0"/>
          </a:p>
          <a:p>
            <a:pPr>
              <a:spcBef>
                <a:spcPts val="0"/>
              </a:spcBef>
              <a:defRPr/>
            </a:pPr>
            <a:r>
              <a:rPr lang="en-US" sz="1800" dirty="0" smtClean="0"/>
              <a:t>Identifying the crisis communications team 	 </a:t>
            </a:r>
            <a:r>
              <a:rPr lang="en-US" sz="1400" dirty="0" smtClean="0"/>
              <a:t>•</a:t>
            </a:r>
            <a:r>
              <a:rPr lang="en-US" sz="1800" dirty="0" smtClean="0"/>
              <a:t>   </a:t>
            </a:r>
            <a:r>
              <a:rPr lang="en-US" sz="1800" dirty="0"/>
              <a:t>L</a:t>
            </a:r>
            <a:r>
              <a:rPr lang="en-US" sz="1800" dirty="0" smtClean="0"/>
              <a:t>ist of related Internet URLs</a:t>
            </a:r>
          </a:p>
          <a:p>
            <a:pPr>
              <a:spcBef>
                <a:spcPts val="0"/>
              </a:spcBef>
              <a:defRPr/>
            </a:pPr>
            <a:r>
              <a:rPr lang="en-US" sz="1800" dirty="0" smtClean="0"/>
              <a:t>Crisis directory				 </a:t>
            </a:r>
            <a:r>
              <a:rPr lang="en-US" sz="1400" dirty="0" smtClean="0"/>
              <a:t>•</a:t>
            </a:r>
            <a:r>
              <a:rPr lang="en-US" sz="1800" dirty="0" smtClean="0"/>
              <a:t>   Evaluation form</a:t>
            </a:r>
          </a:p>
          <a:p>
            <a:pPr>
              <a:spcBef>
                <a:spcPts val="0"/>
              </a:spcBef>
              <a:defRPr/>
            </a:pPr>
            <a:r>
              <a:rPr lang="en-US" sz="1800" dirty="0" smtClean="0"/>
              <a:t>Identifying the media spokesperson</a:t>
            </a:r>
          </a:p>
          <a:p>
            <a:pPr>
              <a:spcBef>
                <a:spcPts val="0"/>
              </a:spcBef>
              <a:defRPr/>
            </a:pPr>
            <a:r>
              <a:rPr lang="en-US" sz="1800" dirty="0" smtClean="0"/>
              <a:t>List of emergency personnel and local officials</a:t>
            </a:r>
          </a:p>
          <a:p>
            <a:pPr>
              <a:spcBef>
                <a:spcPts val="0"/>
              </a:spcBef>
              <a:defRPr/>
            </a:pPr>
            <a:r>
              <a:rPr lang="en-US" sz="1800" dirty="0" smtClean="0"/>
              <a:t>List of key media</a:t>
            </a:r>
          </a:p>
          <a:p>
            <a:pPr>
              <a:spcBef>
                <a:spcPts val="0"/>
              </a:spcBef>
              <a:defRPr/>
            </a:pPr>
            <a:r>
              <a:rPr lang="en-US" sz="1800" dirty="0" smtClean="0"/>
              <a:t>Spokespersons for related organizations</a:t>
            </a:r>
          </a:p>
          <a:p>
            <a:pPr>
              <a:spcBef>
                <a:spcPts val="0"/>
              </a:spcBef>
              <a:defRPr/>
            </a:pPr>
            <a:r>
              <a:rPr lang="en-US" sz="1800" dirty="0" smtClean="0"/>
              <a:t>Crisis communications control center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ea typeface="ＭＳ Ｐゴシック" pitchFamily="34" charset="-128"/>
              </a:rPr>
              <a:t>The Importance of Words</a:t>
            </a:r>
            <a:endParaRPr lang="en-US" smtClean="0">
              <a:ea typeface="ＭＳ Ｐゴシック" pitchFamily="34" charset="-128"/>
            </a:endParaRPr>
          </a:p>
        </p:txBody>
      </p:sp>
      <p:sp>
        <p:nvSpPr>
          <p:cNvPr id="3" name="Content Placeholder 2"/>
          <p:cNvSpPr>
            <a:spLocks noGrp="1"/>
          </p:cNvSpPr>
          <p:nvPr>
            <p:ph sz="half" idx="1"/>
          </p:nvPr>
        </p:nvSpPr>
        <p:spPr>
          <a:xfrm>
            <a:off x="442570" y="922173"/>
            <a:ext cx="4876800" cy="3394472"/>
          </a:xfrm>
        </p:spPr>
        <p:txBody>
          <a:bodyPr/>
          <a:lstStyle/>
          <a:p>
            <a:pPr marL="0" indent="0">
              <a:buFont typeface="Arial" charset="0"/>
              <a:buNone/>
              <a:defRPr/>
            </a:pPr>
            <a:r>
              <a:rPr lang="en-US" b="1" dirty="0"/>
              <a:t> </a:t>
            </a:r>
            <a:r>
              <a:rPr lang="en-US" b="1" dirty="0" smtClean="0"/>
              <a:t>    BP Oil Spill    </a:t>
            </a:r>
          </a:p>
          <a:p>
            <a:pPr lvl="1">
              <a:defRPr/>
            </a:pPr>
            <a:r>
              <a:rPr lang="en-US" sz="2000" dirty="0" smtClean="0"/>
              <a:t>Largest accidental marine oil spill in the history of the petroleum industry. </a:t>
            </a:r>
          </a:p>
          <a:p>
            <a:pPr lvl="1">
              <a:defRPr/>
            </a:pPr>
            <a:r>
              <a:rPr lang="en-US" sz="2000" dirty="0" smtClean="0"/>
              <a:t>Stemmed </a:t>
            </a:r>
            <a:r>
              <a:rPr lang="en-US" sz="2000" dirty="0"/>
              <a:t>from a sea-floor oil gusher </a:t>
            </a:r>
            <a:r>
              <a:rPr lang="en-US" sz="2000" dirty="0" smtClean="0"/>
              <a:t>as a result of the </a:t>
            </a:r>
            <a:r>
              <a:rPr lang="en-US" sz="2000" dirty="0"/>
              <a:t>explosion of </a:t>
            </a:r>
            <a:r>
              <a:rPr lang="en-US" sz="2000" dirty="0" err="1"/>
              <a:t>Deepwater</a:t>
            </a:r>
            <a:r>
              <a:rPr lang="en-US" sz="2000" dirty="0"/>
              <a:t> Horizon on April 20, 2010. </a:t>
            </a:r>
          </a:p>
          <a:p>
            <a:pPr lvl="1">
              <a:defRPr/>
            </a:pPr>
            <a:r>
              <a:rPr lang="en-US" sz="2000" dirty="0"/>
              <a:t>Killed 11 men killed </a:t>
            </a:r>
            <a:r>
              <a:rPr lang="en-US" sz="2000" dirty="0" smtClean="0"/>
              <a:t>and injured 17. </a:t>
            </a:r>
            <a:endParaRPr lang="en-US" sz="2000" dirty="0"/>
          </a:p>
          <a:p>
            <a:pPr lvl="1">
              <a:defRPr/>
            </a:pPr>
            <a:r>
              <a:rPr lang="en-US" sz="2000" dirty="0"/>
              <a:t>Flowed unabated for three months in 2010, and may be continuing to seep</a:t>
            </a:r>
            <a:r>
              <a:rPr lang="en-US" sz="2000" dirty="0" smtClean="0"/>
              <a:t>.</a:t>
            </a:r>
            <a:endParaRPr lang="en-US" sz="2000" dirty="0"/>
          </a:p>
          <a:p>
            <a:pPr lvl="1">
              <a:defRPr/>
            </a:pPr>
            <a:r>
              <a:rPr lang="en-US" sz="2000" dirty="0" smtClean="0"/>
              <a:t>Caused </a:t>
            </a:r>
            <a:r>
              <a:rPr lang="en-US" sz="2000" dirty="0"/>
              <a:t>extensive damage to marine and wildlife habitats and to the Gulf's fishing and tourism industries.</a:t>
            </a:r>
          </a:p>
          <a:p>
            <a:pPr>
              <a:defRPr/>
            </a:pPr>
            <a:endParaRPr lang="en-US" b="1" dirty="0" smtClean="0"/>
          </a:p>
        </p:txBody>
      </p:sp>
      <p:sp>
        <p:nvSpPr>
          <p:cNvPr id="11268" name="Content Placeholder 4"/>
          <p:cNvSpPr>
            <a:spLocks noGrp="1"/>
          </p:cNvSpPr>
          <p:nvPr>
            <p:ph sz="half" idx="2"/>
          </p:nvPr>
        </p:nvSpPr>
        <p:spPr>
          <a:xfrm>
            <a:off x="5029200" y="1200151"/>
            <a:ext cx="3657600" cy="3394472"/>
          </a:xfrm>
        </p:spPr>
        <p:txBody>
          <a:bodyPr/>
          <a:lstStyle/>
          <a:p>
            <a:pPr marL="0" indent="0">
              <a:buFont typeface="Arial" charset="0"/>
              <a:buNone/>
            </a:pPr>
            <a:endParaRPr lang="en-US" dirty="0" smtClean="0">
              <a:ea typeface="ＭＳ Ｐゴシック" pitchFamily="34" charset="-128"/>
            </a:endParaRPr>
          </a:p>
          <a:p>
            <a:pPr marL="0" indent="0">
              <a:buFont typeface="Arial" charset="0"/>
              <a:buNone/>
            </a:pPr>
            <a:endParaRPr lang="en-US" dirty="0" smtClean="0">
              <a:ea typeface="ＭＳ Ｐゴシック" pitchFamily="34" charset="-128"/>
            </a:endParaRPr>
          </a:p>
          <a:p>
            <a:pPr marL="0" indent="0">
              <a:buFont typeface="Arial" charset="0"/>
              <a:buNone/>
            </a:pPr>
            <a:endParaRPr lang="en-US" dirty="0" smtClean="0">
              <a:ea typeface="ＭＳ Ｐゴシック" pitchFamily="34" charset="-128"/>
            </a:endParaRPr>
          </a:p>
          <a:p>
            <a:pPr marL="0" indent="0">
              <a:buFont typeface="Arial" charset="0"/>
              <a:buNone/>
            </a:pPr>
            <a:endParaRPr lang="en-US" dirty="0" smtClean="0">
              <a:ea typeface="ＭＳ Ｐゴシック" pitchFamily="34" charset="-128"/>
            </a:endParaRPr>
          </a:p>
          <a:p>
            <a:pPr marL="0" indent="0">
              <a:buFont typeface="Arial" charset="0"/>
              <a:buNone/>
            </a:pPr>
            <a:endParaRPr lang="en-US" dirty="0" smtClean="0">
              <a:ea typeface="ＭＳ Ｐゴシック" pitchFamily="34" charset="-128"/>
            </a:endParaRPr>
          </a:p>
          <a:p>
            <a:pPr marL="0" indent="0">
              <a:buFont typeface="Arial" charset="0"/>
              <a:buNone/>
            </a:pPr>
            <a:endParaRPr lang="en-US" dirty="0" smtClean="0">
              <a:ea typeface="ＭＳ Ｐゴシック" pitchFamily="34" charset="-128"/>
            </a:endParaRPr>
          </a:p>
          <a:p>
            <a:pPr marL="0" indent="0">
              <a:spcBef>
                <a:spcPct val="0"/>
              </a:spcBef>
              <a:buFont typeface="Arial" charset="0"/>
              <a:buNone/>
            </a:pPr>
            <a:r>
              <a:rPr lang="en-US" dirty="0" smtClean="0">
                <a:ea typeface="ＭＳ Ｐゴシック" pitchFamily="34" charset="-128"/>
              </a:rPr>
              <a:t>    </a:t>
            </a:r>
          </a:p>
          <a:p>
            <a:pPr marL="0" indent="0">
              <a:spcBef>
                <a:spcPct val="0"/>
              </a:spcBef>
              <a:buFont typeface="Arial" charset="0"/>
              <a:buNone/>
            </a:pPr>
            <a:endParaRPr lang="en-US" sz="1400" b="1" i="1" dirty="0" smtClean="0">
              <a:ea typeface="ＭＳ Ｐゴシック" pitchFamily="34" charset="-128"/>
            </a:endParaRPr>
          </a:p>
          <a:p>
            <a:pPr marL="0" indent="0">
              <a:spcBef>
                <a:spcPct val="0"/>
              </a:spcBef>
              <a:buFont typeface="Arial" charset="0"/>
              <a:buNone/>
            </a:pPr>
            <a:r>
              <a:rPr lang="en-US" sz="1400" b="1" i="1" dirty="0" smtClean="0">
                <a:ea typeface="ＭＳ Ｐゴシック" pitchFamily="34" charset="-128"/>
              </a:rPr>
              <a:t>         The Deepwater Horizon was a 9-year-old</a:t>
            </a:r>
          </a:p>
          <a:p>
            <a:pPr marL="0" indent="0">
              <a:spcBef>
                <a:spcPct val="0"/>
              </a:spcBef>
              <a:buFont typeface="Arial" charset="0"/>
              <a:buNone/>
            </a:pPr>
            <a:r>
              <a:rPr lang="en-US" sz="1400" b="1" i="1" dirty="0" smtClean="0">
                <a:ea typeface="ＭＳ Ｐゴシック" pitchFamily="34" charset="-128"/>
              </a:rPr>
              <a:t>         semi-submersible mobile offshore </a:t>
            </a:r>
          </a:p>
          <a:p>
            <a:pPr marL="0" indent="0">
              <a:spcBef>
                <a:spcPct val="0"/>
              </a:spcBef>
              <a:buFont typeface="Arial" charset="0"/>
              <a:buNone/>
            </a:pPr>
            <a:r>
              <a:rPr lang="en-US" sz="1400" b="1" i="1" dirty="0" smtClean="0">
                <a:ea typeface="ＭＳ Ｐゴシック" pitchFamily="34" charset="-128"/>
              </a:rPr>
              <a:t>         drilling unit.</a:t>
            </a:r>
          </a:p>
        </p:txBody>
      </p:sp>
      <p:pic>
        <p:nvPicPr>
          <p:cNvPr id="11269" name="Picture 3"/>
          <p:cNvPicPr>
            <a:picLocks noChangeAspect="1"/>
          </p:cNvPicPr>
          <p:nvPr/>
        </p:nvPicPr>
        <p:blipFill>
          <a:blip r:embed="rId3" cstate="print"/>
          <a:srcRect/>
          <a:stretch>
            <a:fillRect/>
          </a:stretch>
        </p:blipFill>
        <p:spPr bwMode="auto">
          <a:xfrm>
            <a:off x="5377892" y="1222096"/>
            <a:ext cx="3382963" cy="213598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smtClean="0">
                <a:ea typeface="ＭＳ Ｐゴシック" pitchFamily="34" charset="-128"/>
              </a:rPr>
              <a:t>The Importance of Words</a:t>
            </a:r>
            <a:endParaRPr lang="en-US" smtClean="0">
              <a:ea typeface="ＭＳ Ｐゴシック" pitchFamily="34" charset="-128"/>
            </a:endParaRPr>
          </a:p>
        </p:txBody>
      </p:sp>
      <p:sp>
        <p:nvSpPr>
          <p:cNvPr id="3" name="Content Placeholder 2"/>
          <p:cNvSpPr>
            <a:spLocks noGrp="1"/>
          </p:cNvSpPr>
          <p:nvPr>
            <p:ph idx="1"/>
          </p:nvPr>
        </p:nvSpPr>
        <p:spPr>
          <a:xfrm>
            <a:off x="990600" y="1200151"/>
            <a:ext cx="7696200" cy="3394472"/>
          </a:xfrm>
        </p:spPr>
        <p:txBody>
          <a:bodyPr/>
          <a:lstStyle/>
          <a:p>
            <a:pPr marL="0" indent="0">
              <a:buFont typeface="Arial" charset="0"/>
              <a:buNone/>
              <a:defRPr/>
            </a:pPr>
            <a:endParaRPr lang="en-US" dirty="0" smtClean="0"/>
          </a:p>
          <a:p>
            <a:pPr marL="0" indent="0">
              <a:buFont typeface="Arial" charset="0"/>
              <a:buNone/>
              <a:defRPr/>
            </a:pPr>
            <a:r>
              <a:rPr lang="en-US" sz="2400" b="1" i="1" dirty="0" smtClean="0"/>
              <a:t>An apology undone by five little words … </a:t>
            </a:r>
          </a:p>
          <a:p>
            <a:pPr marL="0" indent="0">
              <a:buFont typeface="Arial" charset="0"/>
              <a:buNone/>
              <a:defRPr/>
            </a:pPr>
            <a:endParaRPr lang="en-US" dirty="0" smtClean="0"/>
          </a:p>
          <a:p>
            <a:pPr marL="0" indent="0">
              <a:buFont typeface="Arial" charset="0"/>
              <a:buNone/>
              <a:defRPr/>
            </a:pPr>
            <a:r>
              <a:rPr lang="en-US" sz="2000" dirty="0" smtClean="0"/>
              <a:t>“I'm sorry. We're sorry for the massive disruption it's caused their lives. There's no one who wants this over more than I do. </a:t>
            </a:r>
            <a:r>
              <a:rPr lang="en-US" sz="2000" b="1" dirty="0" smtClean="0"/>
              <a:t>I'd like my life back.</a:t>
            </a:r>
            <a:r>
              <a:rPr lang="en-US" sz="2000" dirty="0" smtClean="0"/>
              <a:t>”</a:t>
            </a:r>
          </a:p>
          <a:p>
            <a:pPr marL="0" indent="0">
              <a:spcBef>
                <a:spcPts val="0"/>
              </a:spcBef>
              <a:buFont typeface="Arial" charset="0"/>
              <a:buNone/>
              <a:defRPr/>
            </a:pPr>
            <a:r>
              <a:rPr lang="en-US" sz="2000" dirty="0" smtClean="0"/>
              <a:t>	Tony Hayward, CEO</a:t>
            </a:r>
          </a:p>
          <a:p>
            <a:pPr marL="0" indent="0">
              <a:spcBef>
                <a:spcPts val="0"/>
              </a:spcBef>
              <a:buFont typeface="Arial" charset="0"/>
              <a:buNone/>
              <a:defRPr/>
            </a:pPr>
            <a:r>
              <a:rPr lang="en-US" sz="2000" dirty="0" smtClean="0"/>
              <a:t>	BP Oil</a:t>
            </a:r>
          </a:p>
          <a:p>
            <a:pPr marL="0" indent="0">
              <a:spcBef>
                <a:spcPts val="0"/>
              </a:spcBef>
              <a:buFont typeface="Arial" charset="0"/>
              <a:buNone/>
              <a:defRPr/>
            </a:pPr>
            <a:endParaRPr lang="en-US" sz="1800" dirty="0" smtClean="0">
              <a:hlinkClick r:id="rId3"/>
            </a:endParaRPr>
          </a:p>
          <a:p>
            <a:pPr marL="0" indent="0">
              <a:spcBef>
                <a:spcPts val="0"/>
              </a:spcBef>
              <a:buFont typeface="Arial" charset="0"/>
              <a:buNone/>
              <a:defRPr/>
            </a:pPr>
            <a:r>
              <a:rPr lang="en-US" sz="1600" dirty="0" smtClean="0">
                <a:hlinkClick r:id="rId3"/>
              </a:rPr>
              <a:t>http://www.youtube.com/watch?v=MTdKa9eWNFw</a:t>
            </a:r>
            <a:endParaRPr lang="en-US" sz="1600" dirty="0" smtClean="0"/>
          </a:p>
          <a:p>
            <a:pP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Importance of Words</a:t>
            </a:r>
            <a:endParaRPr lang="en-US" sz="2400" dirty="0"/>
          </a:p>
        </p:txBody>
      </p:sp>
      <p:sp>
        <p:nvSpPr>
          <p:cNvPr id="3" name="Content Placeholder 2"/>
          <p:cNvSpPr>
            <a:spLocks noGrp="1"/>
          </p:cNvSpPr>
          <p:nvPr>
            <p:ph idx="1"/>
          </p:nvPr>
        </p:nvSpPr>
        <p:spPr>
          <a:xfrm>
            <a:off x="468173" y="859194"/>
            <a:ext cx="8251545" cy="3881056"/>
          </a:xfrm>
        </p:spPr>
        <p:txBody>
          <a:bodyPr/>
          <a:lstStyle/>
          <a:p>
            <a:pPr>
              <a:lnSpc>
                <a:spcPct val="100000"/>
              </a:lnSpc>
              <a:spcBef>
                <a:spcPts val="0"/>
              </a:spcBef>
              <a:buNone/>
            </a:pPr>
            <a:r>
              <a:rPr lang="en-US" sz="2400" b="1" dirty="0" smtClean="0"/>
              <a:t>Statements made by Ben Hatfield and widely quoted in the media</a:t>
            </a:r>
          </a:p>
          <a:p>
            <a:pPr>
              <a:lnSpc>
                <a:spcPct val="100000"/>
              </a:lnSpc>
              <a:spcBef>
                <a:spcPts val="0"/>
              </a:spcBef>
              <a:buNone/>
            </a:pPr>
            <a:endParaRPr lang="en-US" dirty="0" smtClean="0"/>
          </a:p>
          <a:p>
            <a:pPr>
              <a:lnSpc>
                <a:spcPct val="100000"/>
              </a:lnSpc>
              <a:spcBef>
                <a:spcPts val="0"/>
              </a:spcBef>
            </a:pPr>
            <a:r>
              <a:rPr lang="en-US" dirty="0" smtClean="0"/>
              <a:t>  </a:t>
            </a:r>
            <a:r>
              <a:rPr lang="en-US" sz="2000" dirty="0" smtClean="0"/>
              <a:t>“As I told you in the last media update, we are incredibly saddened by the turn of events. We understand the grief and despair and anger. I’m not surprised by it.”</a:t>
            </a:r>
          </a:p>
          <a:p>
            <a:pPr>
              <a:lnSpc>
                <a:spcPct val="100000"/>
              </a:lnSpc>
              <a:spcBef>
                <a:spcPts val="0"/>
              </a:spcBef>
              <a:buNone/>
            </a:pPr>
            <a:endParaRPr lang="en-US" sz="2000" dirty="0" smtClean="0"/>
          </a:p>
          <a:p>
            <a:pPr>
              <a:lnSpc>
                <a:spcPct val="100000"/>
              </a:lnSpc>
              <a:spcBef>
                <a:spcPts val="0"/>
              </a:spcBef>
            </a:pPr>
            <a:r>
              <a:rPr lang="en-US" sz="2000" dirty="0" smtClean="0"/>
              <a:t>“These people have endured incredible pain over the last 2 to 3 days just as we did.”</a:t>
            </a:r>
          </a:p>
          <a:p>
            <a:pPr>
              <a:lnSpc>
                <a:spcPct val="100000"/>
              </a:lnSpc>
              <a:spcBef>
                <a:spcPts val="0"/>
              </a:spcBef>
              <a:buNone/>
            </a:pPr>
            <a:endParaRPr lang="en-US" sz="2000" dirty="0" smtClean="0"/>
          </a:p>
          <a:p>
            <a:pPr>
              <a:lnSpc>
                <a:spcPct val="100000"/>
              </a:lnSpc>
              <a:spcBef>
                <a:spcPts val="0"/>
              </a:spcBef>
            </a:pPr>
            <a:r>
              <a:rPr lang="en-US" sz="2000" dirty="0" smtClean="0"/>
              <a:t> “In the process of being cautious, we allowed the jubilation to go on longer than it should have. That’s just all I can say about it.”</a:t>
            </a:r>
          </a:p>
          <a:p>
            <a:pPr>
              <a:lnSpc>
                <a:spcPct val="100000"/>
              </a:lnSpc>
              <a:spcBef>
                <a:spcPts val="0"/>
              </a:spcBef>
              <a:buNone/>
            </a:pPr>
            <a:endParaRPr lang="en-US" sz="2000" dirty="0" smtClean="0"/>
          </a:p>
          <a:p>
            <a:pPr>
              <a:lnSpc>
                <a:spcPct val="100000"/>
              </a:lnSpc>
              <a:spcBef>
                <a:spcPts val="0"/>
              </a:spcBef>
              <a:buNone/>
            </a:pPr>
            <a:endParaRPr lang="en-US" sz="2000" dirty="0" smtClean="0"/>
          </a:p>
          <a:p>
            <a:pPr>
              <a:lnSpc>
                <a:spcPct val="100000"/>
              </a:lnSpc>
              <a:spcBef>
                <a:spcPts val="0"/>
              </a:spcBef>
            </a:pPr>
            <a:endParaRPr lang="en-US" dirty="0"/>
          </a:p>
        </p:txBody>
      </p:sp>
      <p:sp>
        <p:nvSpPr>
          <p:cNvPr id="4" name="Slide Number Placeholder 3"/>
          <p:cNvSpPr>
            <a:spLocks noGrp="1"/>
          </p:cNvSpPr>
          <p:nvPr>
            <p:ph type="sldNum" sz="quarter" idx="12"/>
          </p:nvPr>
        </p:nvSpPr>
        <p:spPr/>
        <p:txBody>
          <a:bodyPr/>
          <a:lstStyle/>
          <a:p>
            <a:fld id="{2CBD5BD5-9CB9-45BC-B306-607259E0808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WWRD?</a:t>
            </a:r>
            <a:endParaRPr lang="en-US" sz="2400" dirty="0"/>
          </a:p>
        </p:txBody>
      </p:sp>
      <p:sp>
        <p:nvSpPr>
          <p:cNvPr id="3" name="Content Placeholder 2"/>
          <p:cNvSpPr>
            <a:spLocks noGrp="1"/>
          </p:cNvSpPr>
          <p:nvPr>
            <p:ph sz="half" idx="1"/>
          </p:nvPr>
        </p:nvSpPr>
        <p:spPr>
          <a:xfrm>
            <a:off x="694944" y="882939"/>
            <a:ext cx="5010912" cy="3737372"/>
          </a:xfrm>
        </p:spPr>
        <p:txBody>
          <a:bodyPr/>
          <a:lstStyle/>
          <a:p>
            <a:pPr>
              <a:buNone/>
            </a:pPr>
            <a:r>
              <a:rPr lang="en-US" sz="2400" b="1" dirty="0" smtClean="0"/>
              <a:t>Rudy Giuliani is widely praised </a:t>
            </a:r>
          </a:p>
          <a:p>
            <a:pPr>
              <a:buNone/>
            </a:pPr>
            <a:r>
              <a:rPr lang="en-US" sz="2400" b="1" dirty="0" smtClean="0"/>
              <a:t>for his actions during 911.</a:t>
            </a:r>
          </a:p>
          <a:p>
            <a:pPr>
              <a:lnSpc>
                <a:spcPct val="100000"/>
              </a:lnSpc>
              <a:spcBef>
                <a:spcPts val="0"/>
              </a:spcBef>
              <a:buNone/>
              <a:defRPr/>
            </a:pPr>
            <a:r>
              <a:rPr lang="en-US" sz="2000" dirty="0" smtClean="0"/>
              <a:t>He communicated quickly, calmly, clearly, </a:t>
            </a:r>
          </a:p>
          <a:p>
            <a:pPr>
              <a:lnSpc>
                <a:spcPct val="100000"/>
              </a:lnSpc>
              <a:spcBef>
                <a:spcPts val="0"/>
              </a:spcBef>
              <a:buNone/>
              <a:defRPr/>
            </a:pPr>
            <a:r>
              <a:rPr lang="en-US" sz="2000" dirty="0" smtClean="0"/>
              <a:t>often, honestly, directly:</a:t>
            </a:r>
          </a:p>
          <a:p>
            <a:pPr lvl="1">
              <a:buFont typeface="Arial" pitchFamily="34" charset="0"/>
              <a:buChar char="•"/>
              <a:defRPr/>
            </a:pPr>
            <a:r>
              <a:rPr lang="en-US" sz="2000" dirty="0" smtClean="0"/>
              <a:t>Constantly present.</a:t>
            </a:r>
          </a:p>
          <a:p>
            <a:pPr lvl="1">
              <a:buFont typeface="Arial" pitchFamily="34" charset="0"/>
              <a:buChar char="•"/>
              <a:defRPr/>
            </a:pPr>
            <a:r>
              <a:rPr lang="en-US" sz="2000" dirty="0" smtClean="0"/>
              <a:t>Provided a sense of security.</a:t>
            </a:r>
          </a:p>
          <a:p>
            <a:pPr lvl="1">
              <a:buFont typeface="Arial" pitchFamily="34" charset="0"/>
              <a:buChar char="•"/>
              <a:defRPr/>
            </a:pPr>
            <a:r>
              <a:rPr lang="en-US" sz="2000" dirty="0" smtClean="0"/>
              <a:t>He was human and emotional.</a:t>
            </a:r>
          </a:p>
          <a:p>
            <a:pPr lvl="1">
              <a:buFont typeface="Arial" pitchFamily="34" charset="0"/>
              <a:buChar char="•"/>
              <a:defRPr/>
            </a:pPr>
            <a:r>
              <a:rPr lang="en-US" sz="2000" dirty="0" smtClean="0"/>
              <a:t>Connected with people.</a:t>
            </a:r>
          </a:p>
          <a:p>
            <a:pPr lvl="1">
              <a:buFont typeface="Arial" pitchFamily="34" charset="0"/>
              <a:buChar char="•"/>
              <a:defRPr/>
            </a:pPr>
            <a:r>
              <a:rPr lang="en-US" sz="2000" dirty="0" smtClean="0"/>
              <a:t>He made it larger than NYC – it was an attack on mankind and the American way of life.</a:t>
            </a:r>
          </a:p>
          <a:p>
            <a:pPr>
              <a:buNone/>
            </a:pPr>
            <a:endParaRPr lang="en-US" sz="2400" b="1" dirty="0" smtClean="0"/>
          </a:p>
          <a:p>
            <a:pPr algn="ctr">
              <a:buNone/>
            </a:pPr>
            <a:endParaRPr lang="en-US" sz="2400" b="1" dirty="0"/>
          </a:p>
        </p:txBody>
      </p:sp>
      <p:sp>
        <p:nvSpPr>
          <p:cNvPr id="6" name="Content Placeholder 5"/>
          <p:cNvSpPr>
            <a:spLocks noGrp="1"/>
          </p:cNvSpPr>
          <p:nvPr>
            <p:ph sz="half" idx="2"/>
          </p:nvPr>
        </p:nvSpPr>
        <p:spPr>
          <a:xfrm>
            <a:off x="5822899" y="853678"/>
            <a:ext cx="3156000" cy="3737372"/>
          </a:xfrm>
        </p:spPr>
        <p:txBody>
          <a:bodyPr/>
          <a:lstStyle/>
          <a:p>
            <a:endParaRPr lang="en-US" dirty="0"/>
          </a:p>
        </p:txBody>
      </p:sp>
      <p:sp>
        <p:nvSpPr>
          <p:cNvPr id="4" name="Slide Number Placeholder 3"/>
          <p:cNvSpPr>
            <a:spLocks noGrp="1"/>
          </p:cNvSpPr>
          <p:nvPr>
            <p:ph type="sldNum" sz="quarter" idx="12"/>
          </p:nvPr>
        </p:nvSpPr>
        <p:spPr/>
        <p:txBody>
          <a:bodyPr/>
          <a:lstStyle/>
          <a:p>
            <a:fld id="{2CBD5BD5-9CB9-45BC-B306-607259E08085}" type="slidenum">
              <a:rPr lang="en-US" smtClean="0"/>
              <a:pPr/>
              <a:t>27</a:t>
            </a:fld>
            <a:endParaRPr lang="en-US"/>
          </a:p>
        </p:txBody>
      </p:sp>
      <p:pic>
        <p:nvPicPr>
          <p:cNvPr id="5" name="Picture 4" descr="Rudy.jpg"/>
          <p:cNvPicPr>
            <a:picLocks noChangeAspect="1"/>
          </p:cNvPicPr>
          <p:nvPr/>
        </p:nvPicPr>
        <p:blipFill>
          <a:blip r:embed="rId3" cstate="print"/>
          <a:stretch>
            <a:fillRect/>
          </a:stretch>
        </p:blipFill>
        <p:spPr>
          <a:xfrm>
            <a:off x="4853636" y="865480"/>
            <a:ext cx="3917289" cy="195864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z="2000" dirty="0" smtClean="0">
                <a:ea typeface="ＭＳ Ｐゴシック" pitchFamily="34" charset="-128"/>
              </a:rPr>
              <a:t>Top Ten Pieces of Advice</a:t>
            </a:r>
            <a:endParaRPr lang="en-US" sz="2000" b="1" dirty="0" smtClean="0">
              <a:ea typeface="ＭＳ Ｐゴシック" pitchFamily="34" charset="-128"/>
            </a:endParaRPr>
          </a:p>
        </p:txBody>
      </p:sp>
      <p:sp>
        <p:nvSpPr>
          <p:cNvPr id="39939" name="Content Placeholder 2"/>
          <p:cNvSpPr>
            <a:spLocks noGrp="1"/>
          </p:cNvSpPr>
          <p:nvPr>
            <p:ph idx="1"/>
          </p:nvPr>
        </p:nvSpPr>
        <p:spPr>
          <a:xfrm>
            <a:off x="990600" y="1028700"/>
            <a:ext cx="7696200" cy="3565922"/>
          </a:xfrm>
        </p:spPr>
        <p:txBody>
          <a:bodyPr/>
          <a:lstStyle/>
          <a:p>
            <a:pPr marL="514350" indent="-514350">
              <a:buFont typeface="Calibri" pitchFamily="34" charset="0"/>
              <a:buAutoNum type="arabicPeriod"/>
            </a:pPr>
            <a:r>
              <a:rPr lang="en-US" sz="2000" dirty="0" smtClean="0">
                <a:ea typeface="ＭＳ Ｐゴシック" pitchFamily="34" charset="-128"/>
              </a:rPr>
              <a:t>Practice PR Excellence.</a:t>
            </a:r>
          </a:p>
          <a:p>
            <a:pPr marL="514350" indent="-514350">
              <a:buFont typeface="Calibri" pitchFamily="34" charset="0"/>
              <a:buAutoNum type="arabicPeriod"/>
            </a:pPr>
            <a:r>
              <a:rPr lang="en-US" sz="2000" dirty="0" smtClean="0">
                <a:ea typeface="ＭＳ Ｐゴシック" pitchFamily="34" charset="-128"/>
              </a:rPr>
              <a:t>Prepare for the worst.</a:t>
            </a:r>
          </a:p>
          <a:p>
            <a:pPr marL="514350" indent="-514350">
              <a:buFont typeface="Calibri" pitchFamily="34" charset="0"/>
              <a:buAutoNum type="arabicPeriod"/>
            </a:pPr>
            <a:r>
              <a:rPr lang="en-US" sz="2000" dirty="0" smtClean="0">
                <a:ea typeface="ＭＳ Ｐゴシック" pitchFamily="34" charset="-128"/>
              </a:rPr>
              <a:t>Be a great issues manager and anticipate crises.</a:t>
            </a:r>
          </a:p>
          <a:p>
            <a:pPr marL="514350" indent="-514350">
              <a:buFont typeface="Calibri" pitchFamily="34" charset="0"/>
              <a:buAutoNum type="arabicPeriod"/>
            </a:pPr>
            <a:r>
              <a:rPr lang="en-US" sz="2000" dirty="0" smtClean="0">
                <a:ea typeface="ＭＳ Ｐゴシック" pitchFamily="34" charset="-128"/>
              </a:rPr>
              <a:t>Plan, practice and train. And then do </a:t>
            </a:r>
            <a:r>
              <a:rPr lang="en-US" sz="2000" smtClean="0">
                <a:ea typeface="ＭＳ Ｐゴシック" pitchFamily="34" charset="-128"/>
              </a:rPr>
              <a:t>it again. </a:t>
            </a:r>
            <a:endParaRPr lang="en-US" sz="2000" dirty="0" smtClean="0">
              <a:ea typeface="ＭＳ Ｐゴシック" pitchFamily="34" charset="-128"/>
            </a:endParaRPr>
          </a:p>
          <a:p>
            <a:pPr marL="514350" indent="-514350">
              <a:buFont typeface="Calibri" pitchFamily="34" charset="0"/>
              <a:buAutoNum type="arabicPeriod"/>
            </a:pPr>
            <a:r>
              <a:rPr lang="en-US" sz="2000" dirty="0" smtClean="0">
                <a:ea typeface="ＭＳ Ｐゴシック" pitchFamily="34" charset="-128"/>
              </a:rPr>
              <a:t>Know that you can never imagine every scenario.</a:t>
            </a:r>
          </a:p>
          <a:p>
            <a:pPr marL="514350" indent="-514350">
              <a:buFont typeface="Calibri" pitchFamily="34" charset="0"/>
              <a:buAutoNum type="arabicPeriod"/>
            </a:pPr>
            <a:r>
              <a:rPr lang="en-US" sz="2000" dirty="0" smtClean="0">
                <a:ea typeface="ＭＳ Ｐゴシック" pitchFamily="34" charset="-128"/>
              </a:rPr>
              <a:t>Control the message and tell your own story.</a:t>
            </a:r>
          </a:p>
          <a:p>
            <a:pPr marL="514350" indent="-514350">
              <a:buFont typeface="Calibri" pitchFamily="34" charset="0"/>
              <a:buAutoNum type="arabicPeriod"/>
            </a:pPr>
            <a:r>
              <a:rPr lang="en-US" sz="2000" dirty="0" smtClean="0">
                <a:ea typeface="ＭＳ Ｐゴシック" pitchFamily="34" charset="-128"/>
              </a:rPr>
              <a:t>Speed is important, but accuracy is more important.</a:t>
            </a:r>
          </a:p>
          <a:p>
            <a:pPr marL="514350" indent="-514350">
              <a:buFont typeface="Calibri" pitchFamily="34" charset="0"/>
              <a:buAutoNum type="arabicPeriod"/>
            </a:pPr>
            <a:r>
              <a:rPr lang="en-US" sz="2000" dirty="0" smtClean="0">
                <a:ea typeface="ＭＳ Ｐゴシック" pitchFamily="34" charset="-128"/>
              </a:rPr>
              <a:t>Don’t assume it’s going to go away.</a:t>
            </a:r>
          </a:p>
          <a:p>
            <a:pPr marL="514350" indent="-514350">
              <a:buFont typeface="Calibri" pitchFamily="34" charset="0"/>
              <a:buAutoNum type="arabicPeriod"/>
            </a:pPr>
            <a:r>
              <a:rPr lang="en-US" sz="2000" dirty="0" smtClean="0">
                <a:ea typeface="ＭＳ Ｐゴシック" pitchFamily="34" charset="-128"/>
              </a:rPr>
              <a:t>Don’t underestimate the power of social media.</a:t>
            </a:r>
          </a:p>
          <a:p>
            <a:pPr marL="514350" indent="-514350">
              <a:buFont typeface="Calibri" pitchFamily="34" charset="0"/>
              <a:buAutoNum type="arabicPeriod"/>
            </a:pPr>
            <a:r>
              <a:rPr lang="en-US" sz="2000" dirty="0" smtClean="0">
                <a:ea typeface="ＭＳ Ｐゴシック" pitchFamily="34" charset="-128"/>
              </a:rPr>
              <a:t>Trust your gut … be human. </a:t>
            </a:r>
          </a:p>
        </p:txBody>
      </p:sp>
      <p:sp>
        <p:nvSpPr>
          <p:cNvPr id="4" name="Rectangle 3"/>
          <p:cNvSpPr/>
          <p:nvPr/>
        </p:nvSpPr>
        <p:spPr>
          <a:xfrm>
            <a:off x="2286000" y="1309421"/>
            <a:ext cx="4572000" cy="369332"/>
          </a:xfrm>
          <a:prstGeom prst="rect">
            <a:avLst/>
          </a:prstGeom>
        </p:spPr>
        <p:txBody>
          <a:bodyPr wrap="square">
            <a:spAutoFit/>
          </a:bodyPr>
          <a:lstStyle/>
          <a:p>
            <a:pPr marL="514350" indent="-514350">
              <a:buFont typeface="Calibri" pitchFamily="34" charset="0"/>
              <a:buAutoNum type="arabicPeriod"/>
            </a:pP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455516-1791-48F0-B07B-241563269F56}"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2400" b="1" dirty="0" smtClean="0">
                <a:ea typeface="ＭＳ Ｐゴシック" pitchFamily="34" charset="-128"/>
              </a:rPr>
              <a:t>Crises Come in All Forms</a:t>
            </a:r>
          </a:p>
        </p:txBody>
      </p:sp>
      <p:sp>
        <p:nvSpPr>
          <p:cNvPr id="13315" name="Rectangle 3"/>
          <p:cNvSpPr>
            <a:spLocks noGrp="1" noChangeArrowheads="1"/>
          </p:cNvSpPr>
          <p:nvPr>
            <p:ph type="body" idx="1"/>
          </p:nvPr>
        </p:nvSpPr>
        <p:spPr>
          <a:xfrm>
            <a:off x="762000" y="971551"/>
            <a:ext cx="8229600" cy="3565922"/>
          </a:xfrm>
        </p:spPr>
        <p:txBody>
          <a:bodyPr/>
          <a:lstStyle/>
          <a:p>
            <a:pPr marL="0" indent="0" eaLnBrk="1" hangingPunct="1">
              <a:buFont typeface="Arial" charset="0"/>
              <a:buNone/>
            </a:pPr>
            <a:r>
              <a:rPr lang="en-US" smtClean="0">
                <a:ea typeface="ＭＳ Ｐゴシック" pitchFamily="34" charset="-128"/>
              </a:rPr>
              <a:t>      </a:t>
            </a:r>
            <a:r>
              <a:rPr lang="en-US" sz="2800" b="1" smtClean="0">
                <a:ea typeface="ＭＳ Ｐゴシック" pitchFamily="34" charset="-128"/>
              </a:rPr>
              <a:t>911</a:t>
            </a:r>
          </a:p>
        </p:txBody>
      </p:sp>
      <p:pic>
        <p:nvPicPr>
          <p:cNvPr id="13316" name="Picture 1"/>
          <p:cNvPicPr>
            <a:picLocks noChangeAspect="1"/>
          </p:cNvPicPr>
          <p:nvPr/>
        </p:nvPicPr>
        <p:blipFill>
          <a:blip r:embed="rId3" cstate="print"/>
          <a:srcRect/>
          <a:stretch>
            <a:fillRect/>
          </a:stretch>
        </p:blipFill>
        <p:spPr bwMode="auto">
          <a:xfrm>
            <a:off x="2465221" y="709574"/>
            <a:ext cx="3562503" cy="4257447"/>
          </a:xfrm>
          <a:prstGeom prst="rect">
            <a:avLst/>
          </a:prstGeom>
          <a:noFill/>
          <a:ln w="9525">
            <a:noFill/>
            <a:miter lim="800000"/>
            <a:headEnd/>
            <a:tailEnd/>
          </a:ln>
        </p:spPr>
      </p:pic>
      <p:sp>
        <p:nvSpPr>
          <p:cNvPr id="3" name="TextBox 2"/>
          <p:cNvSpPr txBox="1"/>
          <p:nvPr/>
        </p:nvSpPr>
        <p:spPr>
          <a:xfrm>
            <a:off x="6400800" y="1314451"/>
            <a:ext cx="2514600" cy="2585323"/>
          </a:xfrm>
          <a:prstGeom prst="rect">
            <a:avLst/>
          </a:prstGeom>
          <a:noFill/>
        </p:spPr>
        <p:txBody>
          <a:bodyPr>
            <a:spAutoFit/>
          </a:bodyPr>
          <a:lstStyle/>
          <a:p>
            <a:pPr>
              <a:defRPr/>
            </a:pPr>
            <a:endParaRPr lang="en-US" dirty="0">
              <a:latin typeface="+mn-lt"/>
              <a:ea typeface="ＭＳ Ｐゴシック" pitchFamily="25" charset="-128"/>
            </a:endParaRPr>
          </a:p>
          <a:p>
            <a:pPr>
              <a:defRPr/>
            </a:pPr>
            <a:endParaRPr lang="en-US" dirty="0">
              <a:latin typeface="+mn-lt"/>
              <a:ea typeface="ＭＳ Ｐゴシック" pitchFamily="25" charset="-128"/>
            </a:endParaRPr>
          </a:p>
          <a:p>
            <a:pPr>
              <a:defRPr/>
            </a:pPr>
            <a:r>
              <a:rPr lang="en-US" dirty="0">
                <a:latin typeface="+mn-lt"/>
                <a:ea typeface="ＭＳ Ｐゴシック" pitchFamily="25" charset="-128"/>
              </a:rPr>
              <a:t>Four simultaneous suicide attacks on September 11, 2001, resulted in the death of 2,996 people, including the 19 hijackers and 2,977 victims.</a:t>
            </a:r>
          </a:p>
          <a:p>
            <a:pPr>
              <a:defRPr/>
            </a:pPr>
            <a:endParaRPr lang="en-US" dirty="0">
              <a:ea typeface="ＭＳ Ｐゴシック" pitchFamily="25"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19113" y="114300"/>
            <a:ext cx="8229600" cy="857250"/>
          </a:xfrm>
        </p:spPr>
        <p:txBody>
          <a:bodyPr/>
          <a:lstStyle/>
          <a:p>
            <a:pPr eaLnBrk="1" hangingPunct="1"/>
            <a:r>
              <a:rPr lang="en-US" sz="2400" b="1" dirty="0" smtClean="0">
                <a:ea typeface="ＭＳ Ｐゴシック" pitchFamily="34" charset="-128"/>
              </a:rPr>
              <a:t>Crises Come in All Forms</a:t>
            </a:r>
            <a:br>
              <a:rPr lang="en-US" sz="2400" b="1" dirty="0" smtClean="0">
                <a:ea typeface="ＭＳ Ｐゴシック" pitchFamily="34" charset="-128"/>
              </a:rPr>
            </a:br>
            <a:endParaRPr lang="en-US" sz="2400" b="1" dirty="0" smtClean="0">
              <a:ea typeface="ＭＳ Ｐゴシック" pitchFamily="34" charset="-128"/>
            </a:endParaRPr>
          </a:p>
        </p:txBody>
      </p:sp>
      <p:sp>
        <p:nvSpPr>
          <p:cNvPr id="15363" name="Content Placeholder 3"/>
          <p:cNvSpPr>
            <a:spLocks noGrp="1"/>
          </p:cNvSpPr>
          <p:nvPr>
            <p:ph sz="half" idx="1"/>
          </p:nvPr>
        </p:nvSpPr>
        <p:spPr>
          <a:xfrm>
            <a:off x="609600" y="971550"/>
            <a:ext cx="4038600" cy="3680222"/>
          </a:xfrm>
        </p:spPr>
        <p:txBody>
          <a:bodyPr/>
          <a:lstStyle/>
          <a:p>
            <a:pPr marL="0" indent="0">
              <a:buFont typeface="Arial" charset="0"/>
              <a:buNone/>
            </a:pPr>
            <a:r>
              <a:rPr lang="en-US" sz="2400" dirty="0" smtClean="0">
                <a:ea typeface="ＭＳ Ｐゴシック" pitchFamily="34" charset="-128"/>
              </a:rPr>
              <a:t>       </a:t>
            </a:r>
            <a:endParaRPr lang="en-US" sz="2400" b="1" dirty="0" smtClean="0">
              <a:ea typeface="ＭＳ Ｐゴシック" pitchFamily="34" charset="-128"/>
            </a:endParaRPr>
          </a:p>
        </p:txBody>
      </p:sp>
      <p:pic>
        <p:nvPicPr>
          <p:cNvPr id="15364" name="Picture 2"/>
          <p:cNvPicPr>
            <a:picLocks noChangeAspect="1"/>
          </p:cNvPicPr>
          <p:nvPr/>
        </p:nvPicPr>
        <p:blipFill>
          <a:blip r:embed="rId3" cstate="print"/>
          <a:srcRect/>
          <a:stretch>
            <a:fillRect/>
          </a:stretch>
        </p:blipFill>
        <p:spPr bwMode="auto">
          <a:xfrm>
            <a:off x="554039" y="1242089"/>
            <a:ext cx="3965575" cy="2122884"/>
          </a:xfrm>
          <a:prstGeom prst="rect">
            <a:avLst/>
          </a:prstGeom>
          <a:noFill/>
          <a:ln w="9525">
            <a:noFill/>
            <a:miter lim="800000"/>
            <a:headEnd/>
            <a:tailEnd/>
          </a:ln>
        </p:spPr>
      </p:pic>
      <p:sp>
        <p:nvSpPr>
          <p:cNvPr id="15365" name="Content Placeholder 7"/>
          <p:cNvSpPr>
            <a:spLocks noGrp="1"/>
          </p:cNvSpPr>
          <p:nvPr>
            <p:ph sz="half" idx="2"/>
          </p:nvPr>
        </p:nvSpPr>
        <p:spPr>
          <a:xfrm>
            <a:off x="4805578" y="787841"/>
            <a:ext cx="4114800" cy="3737372"/>
          </a:xfrm>
        </p:spPr>
        <p:txBody>
          <a:bodyPr/>
          <a:lstStyle/>
          <a:p>
            <a:pPr marL="0" indent="0">
              <a:buFont typeface="Arial" charset="0"/>
              <a:buNone/>
            </a:pPr>
            <a:r>
              <a:rPr lang="en-US" b="1" dirty="0" smtClean="0">
                <a:ea typeface="ＭＳ Ｐゴシック" pitchFamily="34" charset="-128"/>
              </a:rPr>
              <a:t>		Tsunami</a:t>
            </a:r>
          </a:p>
          <a:p>
            <a:pPr marL="0" indent="0">
              <a:buFont typeface="Arial" charset="0"/>
              <a:buNone/>
            </a:pPr>
            <a:r>
              <a:rPr lang="en-US" b="1" dirty="0" smtClean="0">
                <a:ea typeface="ＭＳ Ｐゴシック" pitchFamily="34" charset="-128"/>
              </a:rPr>
              <a:t> 		December 26, 2004</a:t>
            </a:r>
          </a:p>
          <a:p>
            <a:pPr marL="0" indent="0">
              <a:buFont typeface="Arial" charset="0"/>
              <a:buNone/>
            </a:pPr>
            <a:endParaRPr lang="en-US" b="1" dirty="0" smtClean="0">
              <a:ea typeface="ＭＳ Ｐゴシック" pitchFamily="34" charset="-128"/>
            </a:endParaRPr>
          </a:p>
        </p:txBody>
      </p:sp>
      <p:pic>
        <p:nvPicPr>
          <p:cNvPr id="15366" name="Picture 8"/>
          <p:cNvPicPr>
            <a:picLocks noChangeAspect="1"/>
          </p:cNvPicPr>
          <p:nvPr/>
        </p:nvPicPr>
        <p:blipFill>
          <a:blip r:embed="rId4" cstate="print"/>
          <a:srcRect/>
          <a:stretch>
            <a:fillRect/>
          </a:stretch>
        </p:blipFill>
        <p:spPr bwMode="auto">
          <a:xfrm>
            <a:off x="4626599" y="1432113"/>
            <a:ext cx="4281487" cy="2108597"/>
          </a:xfrm>
          <a:prstGeom prst="rect">
            <a:avLst/>
          </a:prstGeom>
          <a:noFill/>
          <a:ln w="9525">
            <a:noFill/>
            <a:miter lim="800000"/>
            <a:headEnd/>
            <a:tailEnd/>
          </a:ln>
        </p:spPr>
      </p:pic>
      <p:sp>
        <p:nvSpPr>
          <p:cNvPr id="10" name="TextBox 9"/>
          <p:cNvSpPr txBox="1"/>
          <p:nvPr/>
        </p:nvSpPr>
        <p:spPr>
          <a:xfrm>
            <a:off x="593509" y="3662629"/>
            <a:ext cx="7923212" cy="1200329"/>
          </a:xfrm>
          <a:prstGeom prst="rect">
            <a:avLst/>
          </a:prstGeom>
          <a:noFill/>
        </p:spPr>
        <p:txBody>
          <a:bodyPr>
            <a:spAutoFit/>
          </a:bodyPr>
          <a:lstStyle/>
          <a:p>
            <a:pPr>
              <a:defRPr/>
            </a:pPr>
            <a:r>
              <a:rPr lang="en-US" dirty="0">
                <a:latin typeface="+mn-lt"/>
                <a:ea typeface="ＭＳ Ｐゴシック" pitchFamily="25" charset="-128"/>
              </a:rPr>
              <a:t>Banda Aceh, the provincial capital and largest city in the province of Aceh, Indonesia, is located on the island of Sumatra. The city sustained damage following an earthquake in the Indian Ocean and 167,000 people died and many more were injured as a result of a tsunami, which struck shortly afterward.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400" b="1" dirty="0" smtClean="0">
                <a:ea typeface="ＭＳ Ｐゴシック" pitchFamily="34" charset="-128"/>
              </a:rPr>
              <a:t>Crises Come in All Forms</a:t>
            </a:r>
          </a:p>
        </p:txBody>
      </p:sp>
      <p:sp>
        <p:nvSpPr>
          <p:cNvPr id="14339" name="Content Placeholder 3"/>
          <p:cNvSpPr>
            <a:spLocks noGrp="1"/>
          </p:cNvSpPr>
          <p:nvPr>
            <p:ph sz="half" idx="1"/>
          </p:nvPr>
        </p:nvSpPr>
        <p:spPr>
          <a:xfrm>
            <a:off x="581025" y="1085850"/>
            <a:ext cx="4038600" cy="3508772"/>
          </a:xfrm>
        </p:spPr>
        <p:txBody>
          <a:bodyPr/>
          <a:lstStyle/>
          <a:p>
            <a:pPr marL="0" indent="0">
              <a:buFont typeface="Arial" charset="0"/>
              <a:buNone/>
            </a:pPr>
            <a:r>
              <a:rPr lang="en-US" sz="2400" dirty="0" smtClean="0">
                <a:ea typeface="ＭＳ Ｐゴシック" pitchFamily="34" charset="-128"/>
              </a:rPr>
              <a:t>           </a:t>
            </a:r>
            <a:endParaRPr lang="en-US" sz="2400" b="1" dirty="0" smtClean="0">
              <a:ea typeface="ＭＳ Ｐゴシック" pitchFamily="34" charset="-128"/>
            </a:endParaRPr>
          </a:p>
        </p:txBody>
      </p:sp>
      <p:pic>
        <p:nvPicPr>
          <p:cNvPr id="14340" name="Picture 1"/>
          <p:cNvPicPr>
            <a:picLocks noChangeAspect="1"/>
          </p:cNvPicPr>
          <p:nvPr/>
        </p:nvPicPr>
        <p:blipFill>
          <a:blip r:embed="rId3" cstate="print"/>
          <a:srcRect/>
          <a:stretch>
            <a:fillRect/>
          </a:stretch>
        </p:blipFill>
        <p:spPr bwMode="auto">
          <a:xfrm>
            <a:off x="581026" y="1483614"/>
            <a:ext cx="3979863" cy="1976438"/>
          </a:xfrm>
          <a:prstGeom prst="rect">
            <a:avLst/>
          </a:prstGeom>
          <a:noFill/>
          <a:ln w="9525">
            <a:noFill/>
            <a:miter lim="800000"/>
            <a:headEnd/>
            <a:tailEnd/>
          </a:ln>
        </p:spPr>
      </p:pic>
      <p:pic>
        <p:nvPicPr>
          <p:cNvPr id="14341" name="Content Placeholder 6"/>
          <p:cNvPicPr>
            <a:picLocks noGrp="1" noChangeAspect="1"/>
          </p:cNvPicPr>
          <p:nvPr>
            <p:ph sz="half" idx="2"/>
          </p:nvPr>
        </p:nvPicPr>
        <p:blipFill>
          <a:blip r:embed="rId4" cstate="print"/>
          <a:srcRect/>
          <a:stretch>
            <a:fillRect/>
          </a:stretch>
        </p:blipFill>
        <p:spPr>
          <a:xfrm>
            <a:off x="4724400" y="2011680"/>
            <a:ext cx="4038600" cy="2315051"/>
          </a:xfrm>
        </p:spPr>
      </p:pic>
      <p:sp>
        <p:nvSpPr>
          <p:cNvPr id="8" name="TextBox 7"/>
          <p:cNvSpPr txBox="1"/>
          <p:nvPr/>
        </p:nvSpPr>
        <p:spPr>
          <a:xfrm>
            <a:off x="566395" y="3687318"/>
            <a:ext cx="3962400" cy="1200329"/>
          </a:xfrm>
          <a:prstGeom prst="rect">
            <a:avLst/>
          </a:prstGeom>
          <a:noFill/>
        </p:spPr>
        <p:txBody>
          <a:bodyPr>
            <a:spAutoFit/>
          </a:bodyPr>
          <a:lstStyle/>
          <a:p>
            <a:pPr>
              <a:defRPr/>
            </a:pPr>
            <a:r>
              <a:rPr lang="en-US" dirty="0">
                <a:latin typeface="+mn-lt"/>
                <a:ea typeface="ＭＳ Ｐゴシック" pitchFamily="25" charset="-128"/>
              </a:rPr>
              <a:t>One of the five deadliest hurricanes, in the history of the United States. At least 1,836 people died in the actual hurricane and in the subsequent floods.</a:t>
            </a:r>
          </a:p>
        </p:txBody>
      </p:sp>
      <p:sp>
        <p:nvSpPr>
          <p:cNvPr id="7" name="TextBox 6"/>
          <p:cNvSpPr txBox="1"/>
          <p:nvPr/>
        </p:nvSpPr>
        <p:spPr>
          <a:xfrm>
            <a:off x="5193792" y="958291"/>
            <a:ext cx="3057753" cy="984885"/>
          </a:xfrm>
          <a:prstGeom prst="rect">
            <a:avLst/>
          </a:prstGeom>
          <a:noFill/>
        </p:spPr>
        <p:txBody>
          <a:bodyPr wrap="square" rtlCol="0">
            <a:spAutoFit/>
          </a:bodyPr>
          <a:lstStyle/>
          <a:p>
            <a:pPr marL="0" indent="0">
              <a:buFont typeface="Arial" charset="0"/>
              <a:buNone/>
            </a:pPr>
            <a:r>
              <a:rPr lang="en-US" sz="2000" b="1" dirty="0" smtClean="0">
                <a:ea typeface="ＭＳ Ｐゴシック" pitchFamily="34" charset="-128"/>
              </a:rPr>
              <a:t>Hurricane Katrina</a:t>
            </a:r>
          </a:p>
          <a:p>
            <a:pPr marL="0" indent="0">
              <a:buFont typeface="Arial" charset="0"/>
              <a:buNone/>
            </a:pPr>
            <a:r>
              <a:rPr lang="en-US" sz="2000" b="1" dirty="0" smtClean="0">
                <a:ea typeface="ＭＳ Ｐゴシック" pitchFamily="34" charset="-128"/>
              </a:rPr>
              <a:t>August 29, 2005</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2400" b="1" dirty="0" smtClean="0">
                <a:ea typeface="ＭＳ Ｐゴシック" pitchFamily="34" charset="-128"/>
              </a:rPr>
              <a:t>Crises Come in All Forms</a:t>
            </a:r>
          </a:p>
        </p:txBody>
      </p:sp>
      <p:sp>
        <p:nvSpPr>
          <p:cNvPr id="16387" name="Content Placeholder 3"/>
          <p:cNvSpPr>
            <a:spLocks noGrp="1"/>
          </p:cNvSpPr>
          <p:nvPr>
            <p:ph sz="half" idx="1"/>
          </p:nvPr>
        </p:nvSpPr>
        <p:spPr>
          <a:xfrm>
            <a:off x="457200" y="848563"/>
            <a:ext cx="4038600" cy="3746060"/>
          </a:xfrm>
        </p:spPr>
        <p:txBody>
          <a:bodyPr/>
          <a:lstStyle/>
          <a:p>
            <a:pPr marL="0" indent="0">
              <a:buFont typeface="Arial" charset="0"/>
              <a:buNone/>
            </a:pPr>
            <a:r>
              <a:rPr lang="en-US" sz="2400" dirty="0" smtClean="0">
                <a:ea typeface="ＭＳ Ｐゴシック" pitchFamily="34" charset="-128"/>
              </a:rPr>
              <a:t>           </a:t>
            </a:r>
            <a:r>
              <a:rPr lang="en-US" sz="2400" b="1" dirty="0" smtClean="0">
                <a:ea typeface="ＭＳ Ｐゴシック" pitchFamily="34" charset="-128"/>
              </a:rPr>
              <a:t>Virginia Tech Shooting</a:t>
            </a:r>
          </a:p>
          <a:p>
            <a:pPr marL="0" indent="0">
              <a:buFont typeface="Arial" charset="0"/>
              <a:buNone/>
            </a:pPr>
            <a:r>
              <a:rPr lang="en-US" sz="2400" b="1" dirty="0" smtClean="0">
                <a:ea typeface="ＭＳ Ｐゴシック" pitchFamily="34" charset="-128"/>
              </a:rPr>
              <a:t>                April 16, 2007</a:t>
            </a:r>
          </a:p>
          <a:p>
            <a:pPr marL="0" indent="0">
              <a:buFont typeface="Arial" charset="0"/>
              <a:buNone/>
            </a:pPr>
            <a:endParaRPr lang="en-US" sz="2400" b="1" dirty="0" smtClean="0">
              <a:ea typeface="ＭＳ Ｐゴシック" pitchFamily="34" charset="-128"/>
            </a:endParaRPr>
          </a:p>
          <a:p>
            <a:pPr marL="0" indent="0">
              <a:buFont typeface="Arial" charset="0"/>
              <a:buNone/>
            </a:pPr>
            <a:endParaRPr lang="en-US" sz="2400" b="1" dirty="0" smtClean="0">
              <a:ea typeface="ＭＳ Ｐゴシック" pitchFamily="34" charset="-128"/>
            </a:endParaRPr>
          </a:p>
          <a:p>
            <a:pPr marL="0" indent="0">
              <a:buFont typeface="Arial" charset="0"/>
              <a:buNone/>
            </a:pPr>
            <a:endParaRPr lang="en-US" sz="2400" b="1" dirty="0" smtClean="0">
              <a:ea typeface="ＭＳ Ｐゴシック" pitchFamily="34" charset="-128"/>
            </a:endParaRPr>
          </a:p>
        </p:txBody>
      </p:sp>
      <p:pic>
        <p:nvPicPr>
          <p:cNvPr id="16388" name="Content Placeholder 5"/>
          <p:cNvPicPr>
            <a:picLocks noGrp="1" noChangeAspect="1"/>
          </p:cNvPicPr>
          <p:nvPr>
            <p:ph sz="half" idx="2"/>
          </p:nvPr>
        </p:nvPicPr>
        <p:blipFill>
          <a:blip r:embed="rId3" cstate="print"/>
          <a:srcRect/>
          <a:stretch>
            <a:fillRect/>
          </a:stretch>
        </p:blipFill>
        <p:spPr>
          <a:xfrm>
            <a:off x="4824755" y="2450592"/>
            <a:ext cx="3927123" cy="1991078"/>
          </a:xfrm>
        </p:spPr>
      </p:pic>
      <p:pic>
        <p:nvPicPr>
          <p:cNvPr id="16389" name="Picture 6"/>
          <p:cNvPicPr>
            <a:picLocks noChangeAspect="1"/>
          </p:cNvPicPr>
          <p:nvPr/>
        </p:nvPicPr>
        <p:blipFill>
          <a:blip r:embed="rId4" cstate="print"/>
          <a:srcRect/>
          <a:stretch>
            <a:fillRect/>
          </a:stretch>
        </p:blipFill>
        <p:spPr bwMode="auto">
          <a:xfrm>
            <a:off x="419100" y="1714500"/>
            <a:ext cx="4267200" cy="2150269"/>
          </a:xfrm>
          <a:prstGeom prst="rect">
            <a:avLst/>
          </a:prstGeom>
          <a:noFill/>
          <a:ln w="9525">
            <a:noFill/>
            <a:miter lim="800000"/>
            <a:headEnd/>
            <a:tailEnd/>
          </a:ln>
        </p:spPr>
      </p:pic>
      <p:sp>
        <p:nvSpPr>
          <p:cNvPr id="8" name="Rectangle 7"/>
          <p:cNvSpPr/>
          <p:nvPr/>
        </p:nvSpPr>
        <p:spPr>
          <a:xfrm>
            <a:off x="427939" y="4005072"/>
            <a:ext cx="4343400" cy="923330"/>
          </a:xfrm>
          <a:prstGeom prst="rect">
            <a:avLst/>
          </a:prstGeom>
        </p:spPr>
        <p:txBody>
          <a:bodyPr>
            <a:spAutoFit/>
          </a:bodyPr>
          <a:lstStyle/>
          <a:p>
            <a:pPr>
              <a:defRPr/>
            </a:pPr>
            <a:r>
              <a:rPr lang="en-US" dirty="0">
                <a:latin typeface="+mj-lt"/>
                <a:ea typeface="ＭＳ Ｐゴシック" pitchFamily="25" charset="-128"/>
              </a:rPr>
              <a:t>Originally thought to be a contained domestic dispute, 33 people died, including the gunman, and dozens were injured.</a:t>
            </a:r>
          </a:p>
        </p:txBody>
      </p:sp>
      <p:pic>
        <p:nvPicPr>
          <p:cNvPr id="16391" name="Picture 8"/>
          <p:cNvPicPr>
            <a:picLocks noChangeAspect="1"/>
          </p:cNvPicPr>
          <p:nvPr/>
        </p:nvPicPr>
        <p:blipFill>
          <a:blip r:embed="rId5" cstate="print"/>
          <a:srcRect/>
          <a:stretch>
            <a:fillRect/>
          </a:stretch>
        </p:blipFill>
        <p:spPr bwMode="auto">
          <a:xfrm>
            <a:off x="4828642" y="980235"/>
            <a:ext cx="3952653" cy="1303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71488" y="0"/>
            <a:ext cx="8229600" cy="742950"/>
          </a:xfrm>
        </p:spPr>
        <p:txBody>
          <a:bodyPr/>
          <a:lstStyle/>
          <a:p>
            <a:pPr eaLnBrk="1" hangingPunct="1"/>
            <a:r>
              <a:rPr lang="en-US" sz="2400" b="1" dirty="0" smtClean="0">
                <a:ea typeface="ＭＳ Ｐゴシック" pitchFamily="34" charset="-128"/>
              </a:rPr>
              <a:t>Crises Come in All Forms</a:t>
            </a:r>
          </a:p>
        </p:txBody>
      </p:sp>
      <p:sp>
        <p:nvSpPr>
          <p:cNvPr id="19459" name="Content Placeholder 3"/>
          <p:cNvSpPr>
            <a:spLocks noGrp="1"/>
          </p:cNvSpPr>
          <p:nvPr>
            <p:ph idx="1"/>
          </p:nvPr>
        </p:nvSpPr>
        <p:spPr>
          <a:xfrm>
            <a:off x="457200" y="685800"/>
            <a:ext cx="8229600" cy="4114800"/>
          </a:xfrm>
        </p:spPr>
        <p:txBody>
          <a:bodyPr/>
          <a:lstStyle/>
          <a:p>
            <a:pPr marL="0" indent="0">
              <a:buFont typeface="Arial" charset="0"/>
              <a:buNone/>
            </a:pPr>
            <a:r>
              <a:rPr lang="en-US" sz="2400" dirty="0" smtClean="0">
                <a:ea typeface="ＭＳ Ｐゴシック" pitchFamily="34" charset="-128"/>
              </a:rPr>
              <a:t>                               </a:t>
            </a:r>
            <a:r>
              <a:rPr lang="en-US" sz="2000" b="1" dirty="0" smtClean="0">
                <a:ea typeface="ＭＳ Ｐゴシック" pitchFamily="34" charset="-128"/>
              </a:rPr>
              <a:t>Costa Concordia, January 13, 2012</a:t>
            </a:r>
          </a:p>
        </p:txBody>
      </p:sp>
      <p:sp>
        <p:nvSpPr>
          <p:cNvPr id="6" name="TextBox 5"/>
          <p:cNvSpPr txBox="1"/>
          <p:nvPr/>
        </p:nvSpPr>
        <p:spPr>
          <a:xfrm>
            <a:off x="870509" y="3811220"/>
            <a:ext cx="7337145" cy="1077218"/>
          </a:xfrm>
          <a:prstGeom prst="rect">
            <a:avLst/>
          </a:prstGeom>
          <a:noFill/>
        </p:spPr>
        <p:txBody>
          <a:bodyPr wrap="square">
            <a:spAutoFit/>
          </a:bodyPr>
          <a:lstStyle/>
          <a:p>
            <a:pPr>
              <a:defRPr/>
            </a:pPr>
            <a:r>
              <a:rPr lang="en-US" sz="1600" dirty="0">
                <a:latin typeface="+mn-lt"/>
                <a:ea typeface="ＭＳ Ｐゴシック" pitchFamily="25" charset="-128"/>
              </a:rPr>
              <a:t>The Costa Concordia cruise ship ran aground off the west coast of Italy.  Evacuation took over six hours and not all passengers were evacuated. Of the 3,229 passengers and 1,023 crew known to have been aboard, 32 passengers and crew perished in the tragedy. More than a dozen bodies were unrecovered when the search was ended due to safety concerns. </a:t>
            </a:r>
          </a:p>
        </p:txBody>
      </p:sp>
      <p:pic>
        <p:nvPicPr>
          <p:cNvPr id="19461" name="Picture 7"/>
          <p:cNvPicPr>
            <a:picLocks noChangeAspect="1"/>
          </p:cNvPicPr>
          <p:nvPr/>
        </p:nvPicPr>
        <p:blipFill>
          <a:blip r:embed="rId3" cstate="print"/>
          <a:srcRect/>
          <a:stretch>
            <a:fillRect/>
          </a:stretch>
        </p:blipFill>
        <p:spPr bwMode="auto">
          <a:xfrm>
            <a:off x="1685925" y="1085850"/>
            <a:ext cx="5821363" cy="26015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2400" b="1" dirty="0" smtClean="0">
                <a:ea typeface="ＭＳ Ｐゴシック" pitchFamily="34" charset="-128"/>
              </a:rPr>
              <a:t>Crises Come in All Forms</a:t>
            </a:r>
          </a:p>
        </p:txBody>
      </p:sp>
      <p:sp>
        <p:nvSpPr>
          <p:cNvPr id="17411" name="Content Placeholder 3"/>
          <p:cNvSpPr>
            <a:spLocks noGrp="1"/>
          </p:cNvSpPr>
          <p:nvPr>
            <p:ph sz="half" idx="1"/>
          </p:nvPr>
        </p:nvSpPr>
        <p:spPr>
          <a:xfrm>
            <a:off x="609600" y="1085851"/>
            <a:ext cx="4191000" cy="3565922"/>
          </a:xfrm>
        </p:spPr>
        <p:txBody>
          <a:bodyPr/>
          <a:lstStyle/>
          <a:p>
            <a:pPr marL="0" indent="0">
              <a:buFont typeface="Arial" charset="0"/>
              <a:buNone/>
            </a:pPr>
            <a:r>
              <a:rPr lang="en-US" sz="2400" dirty="0" smtClean="0">
                <a:ea typeface="ＭＳ Ｐゴシック" pitchFamily="34" charset="-128"/>
              </a:rPr>
              <a:t>      </a:t>
            </a:r>
            <a:endParaRPr lang="en-US" sz="2400" b="1" dirty="0" smtClean="0">
              <a:ea typeface="ＭＳ Ｐゴシック" pitchFamily="34" charset="-128"/>
            </a:endParaRPr>
          </a:p>
        </p:txBody>
      </p:sp>
      <p:pic>
        <p:nvPicPr>
          <p:cNvPr id="17412" name="Content Placeholder 5"/>
          <p:cNvPicPr>
            <a:picLocks noGrp="1" noChangeAspect="1"/>
          </p:cNvPicPr>
          <p:nvPr>
            <p:ph sz="half" idx="2"/>
          </p:nvPr>
        </p:nvPicPr>
        <p:blipFill>
          <a:blip r:embed="rId3" cstate="print"/>
          <a:srcRect/>
          <a:stretch>
            <a:fillRect/>
          </a:stretch>
        </p:blipFill>
        <p:spPr>
          <a:xfrm>
            <a:off x="4648200" y="2457450"/>
            <a:ext cx="3657600" cy="1985963"/>
          </a:xfrm>
        </p:spPr>
      </p:pic>
      <p:pic>
        <p:nvPicPr>
          <p:cNvPr id="17413" name="Picture 2"/>
          <p:cNvPicPr>
            <a:picLocks noChangeAspect="1"/>
          </p:cNvPicPr>
          <p:nvPr/>
        </p:nvPicPr>
        <p:blipFill>
          <a:blip r:embed="rId4" cstate="print"/>
          <a:srcRect/>
          <a:stretch>
            <a:fillRect/>
          </a:stretch>
        </p:blipFill>
        <p:spPr bwMode="auto">
          <a:xfrm>
            <a:off x="717207" y="1198323"/>
            <a:ext cx="3763962" cy="2012156"/>
          </a:xfrm>
          <a:prstGeom prst="rect">
            <a:avLst/>
          </a:prstGeom>
          <a:noFill/>
          <a:ln w="9525">
            <a:noFill/>
            <a:miter lim="800000"/>
            <a:headEnd/>
            <a:tailEnd/>
          </a:ln>
        </p:spPr>
      </p:pic>
      <p:sp>
        <p:nvSpPr>
          <p:cNvPr id="7" name="TextBox 6"/>
          <p:cNvSpPr txBox="1"/>
          <p:nvPr/>
        </p:nvSpPr>
        <p:spPr>
          <a:xfrm>
            <a:off x="351130" y="3421228"/>
            <a:ext cx="4099942" cy="923330"/>
          </a:xfrm>
          <a:prstGeom prst="rect">
            <a:avLst/>
          </a:prstGeom>
          <a:noFill/>
        </p:spPr>
        <p:txBody>
          <a:bodyPr wrap="square">
            <a:spAutoFit/>
          </a:bodyPr>
          <a:lstStyle/>
          <a:p>
            <a:pPr>
              <a:defRPr/>
            </a:pPr>
            <a:r>
              <a:rPr lang="en-US" dirty="0">
                <a:latin typeface="+mn-lt"/>
                <a:ea typeface="ＭＳ Ｐゴシック" pitchFamily="25" charset="-128"/>
              </a:rPr>
              <a:t>Largest accidental marine oil spill in the history of the petroleum industry. </a:t>
            </a:r>
            <a:r>
              <a:rPr lang="en-US" dirty="0" smtClean="0">
                <a:latin typeface="+mn-lt"/>
                <a:ea typeface="ＭＳ Ｐゴシック" pitchFamily="25" charset="-128"/>
              </a:rPr>
              <a:t> Eleven dead</a:t>
            </a:r>
            <a:r>
              <a:rPr lang="en-US" dirty="0">
                <a:latin typeface="+mn-lt"/>
                <a:ea typeface="ＭＳ Ｐゴシック" pitchFamily="25" charset="-128"/>
              </a:rPr>
              <a:t>, 17 injured, impact to wildlife and tourism.</a:t>
            </a:r>
          </a:p>
        </p:txBody>
      </p:sp>
      <p:sp>
        <p:nvSpPr>
          <p:cNvPr id="8" name="TextBox 7"/>
          <p:cNvSpPr txBox="1"/>
          <p:nvPr/>
        </p:nvSpPr>
        <p:spPr>
          <a:xfrm>
            <a:off x="4967021" y="1199693"/>
            <a:ext cx="3299155" cy="923330"/>
          </a:xfrm>
          <a:prstGeom prst="rect">
            <a:avLst/>
          </a:prstGeom>
          <a:noFill/>
        </p:spPr>
        <p:txBody>
          <a:bodyPr wrap="square" rtlCol="0">
            <a:spAutoFit/>
          </a:bodyPr>
          <a:lstStyle/>
          <a:p>
            <a:pPr marL="0" indent="0">
              <a:buFont typeface="Arial" charset="0"/>
              <a:buNone/>
            </a:pPr>
            <a:r>
              <a:rPr lang="en-US" b="1" dirty="0" smtClean="0">
                <a:ea typeface="ＭＳ Ｐゴシック" pitchFamily="34" charset="-128"/>
              </a:rPr>
              <a:t>Deepwater Horizon Oil Spill</a:t>
            </a:r>
          </a:p>
          <a:p>
            <a:pPr marL="0" indent="0">
              <a:buFont typeface="Arial" charset="0"/>
              <a:buNone/>
            </a:pPr>
            <a:r>
              <a:rPr lang="en-US" b="1" dirty="0" smtClean="0">
                <a:ea typeface="ＭＳ Ｐゴシック" pitchFamily="34" charset="-128"/>
              </a:rPr>
              <a:t> April 20, 2010</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28625" y="21431"/>
            <a:ext cx="8229600" cy="857250"/>
          </a:xfrm>
        </p:spPr>
        <p:txBody>
          <a:bodyPr/>
          <a:lstStyle/>
          <a:p>
            <a:r>
              <a:rPr lang="en-US" sz="2400" b="1" dirty="0" smtClean="0">
                <a:ea typeface="ＭＳ Ｐゴシック" pitchFamily="34" charset="-128"/>
              </a:rPr>
              <a:t>Crises Come in All Forms</a:t>
            </a:r>
            <a:endParaRPr lang="en-US" sz="2400" dirty="0" smtClean="0">
              <a:ea typeface="ＭＳ Ｐゴシック" pitchFamily="34" charset="-128"/>
            </a:endParaRPr>
          </a:p>
        </p:txBody>
      </p:sp>
      <p:pic>
        <p:nvPicPr>
          <p:cNvPr id="18435" name="Content Placeholder 4"/>
          <p:cNvPicPr>
            <a:picLocks noGrp="1" noChangeAspect="1"/>
          </p:cNvPicPr>
          <p:nvPr>
            <p:ph sz="half" idx="1"/>
          </p:nvPr>
        </p:nvPicPr>
        <p:blipFill>
          <a:blip r:embed="rId3" cstate="print"/>
          <a:srcRect/>
          <a:stretch>
            <a:fillRect/>
          </a:stretch>
        </p:blipFill>
        <p:spPr>
          <a:xfrm>
            <a:off x="745542" y="1894637"/>
            <a:ext cx="3350970" cy="2002631"/>
          </a:xfrm>
        </p:spPr>
      </p:pic>
      <p:pic>
        <p:nvPicPr>
          <p:cNvPr id="18436" name="Content Placeholder 5"/>
          <p:cNvPicPr>
            <a:picLocks noGrp="1" noChangeAspect="1"/>
          </p:cNvPicPr>
          <p:nvPr>
            <p:ph sz="half" idx="2"/>
          </p:nvPr>
        </p:nvPicPr>
        <p:blipFill>
          <a:blip r:embed="rId4" cstate="print"/>
          <a:srcRect/>
          <a:stretch>
            <a:fillRect/>
          </a:stretch>
        </p:blipFill>
        <p:spPr>
          <a:xfrm>
            <a:off x="4531843" y="803301"/>
            <a:ext cx="4038600" cy="2002631"/>
          </a:xfrm>
        </p:spPr>
      </p:pic>
      <p:sp>
        <p:nvSpPr>
          <p:cNvPr id="18437" name="TextBox 6"/>
          <p:cNvSpPr txBox="1">
            <a:spLocks noChangeArrowheads="1"/>
          </p:cNvSpPr>
          <p:nvPr/>
        </p:nvSpPr>
        <p:spPr bwMode="auto">
          <a:xfrm>
            <a:off x="1447800" y="1085850"/>
            <a:ext cx="2743200" cy="646331"/>
          </a:xfrm>
          <a:prstGeom prst="rect">
            <a:avLst/>
          </a:prstGeom>
          <a:noFill/>
          <a:ln w="9525">
            <a:noFill/>
            <a:miter lim="800000"/>
            <a:headEnd/>
            <a:tailEnd/>
          </a:ln>
        </p:spPr>
        <p:txBody>
          <a:bodyPr>
            <a:spAutoFit/>
          </a:bodyPr>
          <a:lstStyle/>
          <a:p>
            <a:r>
              <a:rPr lang="en-US" b="1" dirty="0"/>
              <a:t>Tiger Woods </a:t>
            </a:r>
            <a:r>
              <a:rPr lang="en-US" b="1" dirty="0" smtClean="0"/>
              <a:t>Affair (s)</a:t>
            </a:r>
            <a:endParaRPr lang="en-US" b="1" dirty="0"/>
          </a:p>
          <a:p>
            <a:r>
              <a:rPr lang="en-US" b="1" dirty="0"/>
              <a:t>November 2009</a:t>
            </a:r>
          </a:p>
        </p:txBody>
      </p:sp>
      <p:sp>
        <p:nvSpPr>
          <p:cNvPr id="10" name="TextBox 9"/>
          <p:cNvSpPr txBox="1"/>
          <p:nvPr/>
        </p:nvSpPr>
        <p:spPr>
          <a:xfrm>
            <a:off x="4462272" y="2911907"/>
            <a:ext cx="4005758" cy="1815882"/>
          </a:xfrm>
          <a:prstGeom prst="rect">
            <a:avLst/>
          </a:prstGeom>
          <a:noFill/>
        </p:spPr>
        <p:txBody>
          <a:bodyPr wrap="square">
            <a:spAutoFit/>
          </a:bodyPr>
          <a:lstStyle/>
          <a:p>
            <a:pPr>
              <a:defRPr/>
            </a:pPr>
            <a:r>
              <a:rPr lang="en-US" sz="1600" dirty="0">
                <a:latin typeface="+mn-lt"/>
                <a:ea typeface="ＭＳ Ｐゴシック" pitchFamily="25" charset="-128"/>
              </a:rPr>
              <a:t>Tiger Woods' affair impacted his career and the economy. According to research by two economics professors, it cost Tiger Woods' corporate sponsors $12 billion in lost stock value. Between November 25 and December 13, companies such as Gatorade, Nike and Electronic Arts stock prices fell 2.3%, costing shareholders $12 billion.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NEW DUKE ENERGY COLORS">
      <a:dk1>
        <a:sysClr val="windowText" lastClr="000000"/>
      </a:dk1>
      <a:lt1>
        <a:sysClr val="window" lastClr="FFFFFF"/>
      </a:lt1>
      <a:dk2>
        <a:srgbClr val="005072"/>
      </a:dk2>
      <a:lt2>
        <a:srgbClr val="EEECE1"/>
      </a:lt2>
      <a:accent1>
        <a:srgbClr val="0089D7"/>
      </a:accent1>
      <a:accent2>
        <a:srgbClr val="7A2531"/>
      </a:accent2>
      <a:accent3>
        <a:srgbClr val="2EB135"/>
      </a:accent3>
      <a:accent4>
        <a:srgbClr val="616265"/>
      </a:accent4>
      <a:accent5>
        <a:srgbClr val="FFCB00"/>
      </a:accent5>
      <a:accent6>
        <a:srgbClr val="FF5A00"/>
      </a:accent6>
      <a:hlink>
        <a:srgbClr val="0089D7"/>
      </a:hlink>
      <a:folHlink>
        <a:srgbClr val="005072"/>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9C0EC20CFA414EA669A2B48BE45C20" ma:contentTypeVersion="0" ma:contentTypeDescription="Create a new document." ma:contentTypeScope="" ma:versionID="740b8607a4dff7a25b8ee6bab065155f">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009D42-77F7-42E0-9F77-C718CCFC8180}">
  <ds:schemaRefs>
    <ds:schemaRef ds:uri="http://schemas.microsoft.com/sharepoint/v3/contenttype/forms"/>
  </ds:schemaRefs>
</ds:datastoreItem>
</file>

<file path=customXml/itemProps2.xml><?xml version="1.0" encoding="utf-8"?>
<ds:datastoreItem xmlns:ds="http://schemas.openxmlformats.org/officeDocument/2006/customXml" ds:itemID="{C52A0204-E8AB-4815-9893-742C4F156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F40EDA2-C359-4367-A8DB-D0D855204C9C}">
  <ds:schemaRefs>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1045</TotalTime>
  <Words>2944</Words>
  <Application>Microsoft Office PowerPoint</Application>
  <PresentationFormat>On-screen Show (16:9)</PresentationFormat>
  <Paragraphs>344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Crisis Communications</vt:lpstr>
      <vt:lpstr>Crises  </vt:lpstr>
      <vt:lpstr>Crises Come in All Forms</vt:lpstr>
      <vt:lpstr>Crises Come in All Forms </vt:lpstr>
      <vt:lpstr>Crises Come in All Forms</vt:lpstr>
      <vt:lpstr>Crises Come in All Forms</vt:lpstr>
      <vt:lpstr>Crises Come in All Forms</vt:lpstr>
      <vt:lpstr>Crises Come in All Forms</vt:lpstr>
      <vt:lpstr>Crises Come in All Forms</vt:lpstr>
      <vt:lpstr>Crises Come in All Forms</vt:lpstr>
      <vt:lpstr>Crises Come in All Forms</vt:lpstr>
      <vt:lpstr>Definition of a crisis</vt:lpstr>
      <vt:lpstr>Common Denominators</vt:lpstr>
      <vt:lpstr>What can you do?</vt:lpstr>
      <vt:lpstr>What can you do?</vt:lpstr>
      <vt:lpstr>What can you do?</vt:lpstr>
      <vt:lpstr>In Today’s Environment</vt:lpstr>
      <vt:lpstr>The Golden Hour</vt:lpstr>
      <vt:lpstr>What can you do?</vt:lpstr>
      <vt:lpstr>What can you do?</vt:lpstr>
      <vt:lpstr>One of the Worst </vt:lpstr>
      <vt:lpstr>One of the Best </vt:lpstr>
      <vt:lpstr>The Crisis Communication Plan </vt:lpstr>
      <vt:lpstr>The Importance of Words</vt:lpstr>
      <vt:lpstr>The Importance of Words</vt:lpstr>
      <vt:lpstr>The Importance of Words</vt:lpstr>
      <vt:lpstr>WWRD?</vt:lpstr>
      <vt:lpstr>Top Ten Pieces of Advice</vt:lpstr>
      <vt:lpstr>PowerPoint Presentation</vt:lpstr>
    </vt:vector>
  </TitlesOfParts>
  <Company>Duke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t69270</dc:creator>
  <cp:lastModifiedBy>Ann Marie Varga</cp:lastModifiedBy>
  <cp:revision>145</cp:revision>
  <dcterms:created xsi:type="dcterms:W3CDTF">2008-01-24T20:04:53Z</dcterms:created>
  <dcterms:modified xsi:type="dcterms:W3CDTF">2013-07-04T00:51:48Z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0x010100899C0EC20CFA414EA669A2B48BE45C20</vt:lpwstr>
  </property>
</Properties>
</file>